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</p:sldMasterIdLst>
  <p:notesMasterIdLst>
    <p:notesMasterId r:id="rId42"/>
  </p:notesMasterIdLst>
  <p:sldIdLst>
    <p:sldId id="511" r:id="rId6"/>
    <p:sldId id="522" r:id="rId7"/>
    <p:sldId id="529" r:id="rId8"/>
    <p:sldId id="256" r:id="rId9"/>
    <p:sldId id="270" r:id="rId10"/>
    <p:sldId id="262" r:id="rId11"/>
    <p:sldId id="263" r:id="rId12"/>
    <p:sldId id="271" r:id="rId13"/>
    <p:sldId id="272" r:id="rId14"/>
    <p:sldId id="257" r:id="rId15"/>
    <p:sldId id="269" r:id="rId16"/>
    <p:sldId id="265" r:id="rId17"/>
    <p:sldId id="266" r:id="rId18"/>
    <p:sldId id="273" r:id="rId19"/>
    <p:sldId id="274" r:id="rId20"/>
    <p:sldId id="275" r:id="rId21"/>
    <p:sldId id="276" r:id="rId22"/>
    <p:sldId id="278" r:id="rId23"/>
    <p:sldId id="277" r:id="rId24"/>
    <p:sldId id="279" r:id="rId25"/>
    <p:sldId id="280" r:id="rId26"/>
    <p:sldId id="281" r:id="rId27"/>
    <p:sldId id="259" r:id="rId28"/>
    <p:sldId id="260" r:id="rId29"/>
    <p:sldId id="284" r:id="rId30"/>
    <p:sldId id="283" r:id="rId31"/>
    <p:sldId id="285" r:id="rId32"/>
    <p:sldId id="287" r:id="rId33"/>
    <p:sldId id="288" r:id="rId34"/>
    <p:sldId id="289" r:id="rId35"/>
    <p:sldId id="291" r:id="rId36"/>
    <p:sldId id="292" r:id="rId37"/>
    <p:sldId id="293" r:id="rId38"/>
    <p:sldId id="295" r:id="rId39"/>
    <p:sldId id="296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2B41CA-882C-4E53-A8D3-ABFEB400A1DC}" v="48" dt="2022-01-19T14:10:30.8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6113" autoAdjust="0"/>
  </p:normalViewPr>
  <p:slideViewPr>
    <p:cSldViewPr snapToGrid="0">
      <p:cViewPr varScale="1">
        <p:scale>
          <a:sx n="51" d="100"/>
          <a:sy n="51" d="100"/>
        </p:scale>
        <p:origin x="12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000" dirty="0"/>
              <a:t>Inpatient Psychiatric Days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Inpatient Days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Sheet1!$B$2:$D$2</c:f>
              <c:strCache>
                <c:ptCount val="3"/>
                <c:pt idx="0">
                  <c:v>Baseline</c:v>
                </c:pt>
                <c:pt idx="1">
                  <c:v>Evaluation</c:v>
                </c:pt>
                <c:pt idx="2">
                  <c:v>Follow-Up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1138</c:v>
                </c:pt>
                <c:pt idx="1">
                  <c:v>338</c:v>
                </c:pt>
                <c:pt idx="2">
                  <c:v>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71-4B1C-80F0-4D2971E47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904824"/>
        <c:axId val="663911056"/>
      </c:barChart>
      <c:catAx>
        <c:axId val="663904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911056"/>
        <c:crosses val="autoZero"/>
        <c:auto val="1"/>
        <c:lblAlgn val="ctr"/>
        <c:lblOffset val="100"/>
        <c:noMultiLvlLbl val="0"/>
      </c:catAx>
      <c:valAx>
        <c:axId val="66391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904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30478-F652-4EB4-A804-C9711BB4012F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DF951-FE4E-4806-8B74-48E5728EF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5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C0C60-A325-4955-88E8-3AB1430F9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27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C0C60-A325-4955-88E8-3AB1430F9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903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C0C60-A325-4955-88E8-3AB1430F9FC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1268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DF951-FE4E-4806-8B74-48E5728EFC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90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PROSPECT trial showed great results, as did </a:t>
            </a:r>
            <a:r>
              <a:rPr lang="en-US" dirty="0" err="1"/>
              <a:t>hungary’s</a:t>
            </a:r>
            <a:r>
              <a:rPr lang="en-US" dirty="0"/>
              <a:t> creation of a telephone psychiatry consultation service, but those were both examined at the participant level, so we don’t know about the greater impact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1DF951-FE4E-4806-8B74-48E5728EFC6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37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0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27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9321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77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054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2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6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5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AB3A824-1A51-4B26-AD58-A6D8E14F6C04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867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6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822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14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64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9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34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22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61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8605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909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39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C6E6B-EEF7-4218-B689-D48D65848AC1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0B3607-8485-440F-9057-E036367A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66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5909B-B084-4594-9F44-65E2425A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2461"/>
            <a:ext cx="10058400" cy="860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 Credits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60AE3F-D6FE-47CB-A2ED-432FFB6F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28799"/>
            <a:ext cx="9181458" cy="3988107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Villanova University M. Louise Fitzpatrick College of Nursing is accredited as a provider of nursing continuing professional development by the American Nurses Credentialing Center’s Commission on Accreditation.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awards 1 contact hour for nurses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A2915-09B8-430C-B45A-05978942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F7EB7-869C-4B75-824E-8F81D5EF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739" y="4803354"/>
            <a:ext cx="1642918" cy="147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92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18E2-8721-4DBC-8824-3E159F66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Public Health and Suicide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3B45C-0AC0-46D5-BE13-9ACF5B1D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400" dirty="0"/>
              <a:t>What external and internal factors contribute to the decision to attempt suicide?</a:t>
            </a:r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What methods do people use when they decide to end their life?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895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0862C40-EA45-4C56-A759-4B7A7A2D7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" t="3916" r="1919" b="8891"/>
          <a:stretch/>
        </p:blipFill>
        <p:spPr>
          <a:xfrm>
            <a:off x="5878882" y="2001032"/>
            <a:ext cx="6313118" cy="33475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F4249-2343-4814-BB20-F9596E0E9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11132045" cy="13208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Suicide Shaped by Culture, Access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8C63C1-C446-4EAB-B24D-2C6EFCA0C7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9" t="4083" r="1509" b="9091"/>
          <a:stretch/>
        </p:blipFill>
        <p:spPr>
          <a:xfrm>
            <a:off x="100208" y="2001032"/>
            <a:ext cx="6260099" cy="33475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C7F5F-E84D-4830-A3AE-6959B9E05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570" t="3916" r="70300" b="88171"/>
          <a:stretch/>
        </p:blipFill>
        <p:spPr>
          <a:xfrm>
            <a:off x="7302675" y="1997900"/>
            <a:ext cx="563672" cy="32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49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26C10-56CF-4949-9555-8264EBEC5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FFA29-8F97-4952-9442-2E11FD1B61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17" t="20519" r="52584" b="10148"/>
          <a:stretch/>
        </p:blipFill>
        <p:spPr>
          <a:xfrm>
            <a:off x="1014607" y="16280"/>
            <a:ext cx="9507255" cy="68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5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F5F62-3F75-414B-996A-B3C60D1CA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F5616-B710-4C2C-9CE0-DCB85ED5D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33" t="26389" r="51917" b="14055"/>
          <a:stretch/>
        </p:blipFill>
        <p:spPr>
          <a:xfrm>
            <a:off x="517480" y="0"/>
            <a:ext cx="11157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7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62C6B-496C-482C-9070-7F1E4EBD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dirty="0">
                <a:latin typeface="Garamond" panose="02020404030301010803" pitchFamily="18" charset="0"/>
              </a:rPr>
              <a:t>International Case Study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00671-CE77-4A94-A3B7-3131C22EA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Sri Lanka</a:t>
            </a:r>
          </a:p>
        </p:txBody>
      </p:sp>
    </p:spTree>
    <p:extLst>
      <p:ext uri="{BB962C8B-B14F-4D97-AF65-F5344CB8AC3E}">
        <p14:creationId xmlns:p14="http://schemas.microsoft.com/office/powerpoint/2010/main" val="4212153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Sri Lanka</a:t>
            </a:r>
          </a:p>
        </p:txBody>
      </p:sp>
      <p:pic>
        <p:nvPicPr>
          <p:cNvPr id="8" name="Picture 7" descr="A picture containing different, bunch, various, same&#10;&#10;Description automatically generated">
            <a:extLst>
              <a:ext uri="{FF2B5EF4-FFF2-40B4-BE49-F238E27FC236}">
                <a16:creationId xmlns:a16="http://schemas.microsoft.com/office/drawing/2014/main" id="{E69F8AAD-1A3F-4E6F-BDE2-16A396098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648" y="609600"/>
            <a:ext cx="6020352" cy="6043961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7CCAC6B-AEAD-430E-BC31-BE13396EE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5343019" cy="4318000"/>
          </a:xfrm>
        </p:spPr>
        <p:txBody>
          <a:bodyPr>
            <a:noAutofit/>
          </a:bodyPr>
          <a:lstStyle/>
          <a:p>
            <a:r>
              <a:rPr lang="en-US" sz="3600" dirty="0"/>
              <a:t>Island nation in the Indian Ocean</a:t>
            </a:r>
          </a:p>
          <a:p>
            <a:r>
              <a:rPr lang="en-US" sz="3600" dirty="0"/>
              <a:t>Population: ~ 22 million</a:t>
            </a:r>
          </a:p>
          <a:p>
            <a:r>
              <a:rPr lang="en-US" sz="3600" dirty="0"/>
              <a:t>Very long history</a:t>
            </a:r>
          </a:p>
          <a:p>
            <a:pPr lvl="1"/>
            <a:r>
              <a:rPr lang="en-US" sz="3400" dirty="0"/>
              <a:t>Discussed in the Ramayana in ~500 BCE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1017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83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7E6386-E87C-4572-9059-F40B33B50957}"/>
              </a:ext>
            </a:extLst>
          </p:cNvPr>
          <p:cNvCxnSpPr>
            <a:cxnSpLocks/>
          </p:cNvCxnSpPr>
          <p:nvPr/>
        </p:nvCxnSpPr>
        <p:spPr>
          <a:xfrm>
            <a:off x="7179012" y="3754876"/>
            <a:ext cx="0" cy="1031133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5A72A0-0474-4776-B134-6080C777A91F}"/>
              </a:ext>
            </a:extLst>
          </p:cNvPr>
          <p:cNvCxnSpPr>
            <a:cxnSpLocks/>
          </p:cNvCxnSpPr>
          <p:nvPr/>
        </p:nvCxnSpPr>
        <p:spPr>
          <a:xfrm>
            <a:off x="7623241" y="3754876"/>
            <a:ext cx="703636" cy="58366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2FD3ABC-B662-4D10-8453-8785836582F6}"/>
              </a:ext>
            </a:extLst>
          </p:cNvPr>
          <p:cNvSpPr/>
          <p:nvPr/>
        </p:nvSpPr>
        <p:spPr>
          <a:xfrm>
            <a:off x="6096000" y="2684834"/>
            <a:ext cx="1880675" cy="1031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Industrialization and Civil War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49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Industrial Agriculture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926CBB-3EAC-4F50-A396-E4AE75CD2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Sri Lanka transitioned from an agrarian/maritime society to an industrial agriculture society fairly quickly</a:t>
            </a:r>
          </a:p>
          <a:p>
            <a:r>
              <a:rPr lang="en-US" sz="3000" dirty="0"/>
              <a:t>Without license, training, or environmental standards on storage, lethal and toxic chemicals common and available</a:t>
            </a:r>
          </a:p>
          <a:p>
            <a:pPr lvl="1"/>
            <a:r>
              <a:rPr lang="en-US" sz="2000" dirty="0"/>
              <a:t>Different ones have different fatality rates for ingestion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12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A461E2-BA40-4799-AE4E-0CA9D9F3CDA2}"/>
              </a:ext>
            </a:extLst>
          </p:cNvPr>
          <p:cNvSpPr/>
          <p:nvPr/>
        </p:nvSpPr>
        <p:spPr>
          <a:xfrm>
            <a:off x="7412777" y="899267"/>
            <a:ext cx="1880675" cy="1031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First Insecticide Ban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66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5909B-B084-4594-9F44-65E2425A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2461"/>
            <a:ext cx="10058400" cy="86028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Conflict of Interest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60AE3F-D6FE-47CB-A2ED-432FFB6F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828799"/>
            <a:ext cx="10058401" cy="373471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planners and presenter of this program have no conflicts of interest to disclose.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Accredited status does not imply endorsement by Villanova University, or the American Nurses Credentialing Center of any commercial products displayed or used in conjunction with this activity.</a:t>
            </a:r>
            <a:endParaRPr lang="en-US" sz="32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A2915-09B8-430C-B45A-05978942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F7EB7-869C-4B75-824E-8F81D5EF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009" y="4947781"/>
            <a:ext cx="1203647" cy="13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7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A461E2-BA40-4799-AE4E-0CA9D9F3CDA2}"/>
              </a:ext>
            </a:extLst>
          </p:cNvPr>
          <p:cNvSpPr/>
          <p:nvPr/>
        </p:nvSpPr>
        <p:spPr>
          <a:xfrm>
            <a:off x="8864623" y="607931"/>
            <a:ext cx="1880675" cy="1031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Class 1 Pesticides Banned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20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A461E2-BA40-4799-AE4E-0CA9D9F3CDA2}"/>
              </a:ext>
            </a:extLst>
          </p:cNvPr>
          <p:cNvSpPr/>
          <p:nvPr/>
        </p:nvSpPr>
        <p:spPr>
          <a:xfrm>
            <a:off x="8864623" y="607931"/>
            <a:ext cx="1880675" cy="1031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All Class 1 Pesticides Banned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24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153876-E611-4B1B-B3C4-24C0DA7BA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Sri Lanka Suicide Rates</a:t>
            </a:r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3622EF94-6854-44BA-A270-1DB413BA1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1" y="1637395"/>
            <a:ext cx="11307337" cy="50332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06C99D5-78C0-46F1-AF99-C98686C9ACEE}"/>
              </a:ext>
            </a:extLst>
          </p:cNvPr>
          <p:cNvSpPr/>
          <p:nvPr/>
        </p:nvSpPr>
        <p:spPr>
          <a:xfrm>
            <a:off x="10220010" y="2530335"/>
            <a:ext cx="1880675" cy="103113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Cease Fire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29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9E2B6-7AA8-44F8-9755-17C5B0CF7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Rebound Effect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085356E-A16A-4795-B41D-DCAF52723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75" y="1691074"/>
            <a:ext cx="8830250" cy="516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83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945B8-A7B1-4605-8B64-EA085305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Success?</a:t>
            </a:r>
            <a:br>
              <a:rPr lang="en-US" sz="5400" dirty="0">
                <a:latin typeface="Garamond" panose="02020404030301010803" pitchFamily="18" charset="0"/>
              </a:rPr>
            </a:br>
            <a:r>
              <a:rPr lang="en-US" sz="5400" dirty="0">
                <a:latin typeface="Garamond" panose="02020404030301010803" pitchFamily="18" charset="0"/>
              </a:rPr>
              <a:t>Yes and No</a:t>
            </a:r>
          </a:p>
        </p:txBody>
      </p:sp>
    </p:spTree>
    <p:extLst>
      <p:ext uri="{BB962C8B-B14F-4D97-AF65-F5344CB8AC3E}">
        <p14:creationId xmlns:p14="http://schemas.microsoft.com/office/powerpoint/2010/main" val="231321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D62C6B-496C-482C-9070-7F1E4EBD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dirty="0">
                <a:latin typeface="Garamond" panose="02020404030301010803" pitchFamily="18" charset="0"/>
              </a:rPr>
              <a:t>International Case Study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00671-CE77-4A94-A3B7-3131C22EA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3298964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C70C2-B92D-424F-A234-D5AC2FDF6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101053"/>
            <a:ext cx="8596668" cy="1826581"/>
          </a:xfrm>
        </p:spPr>
        <p:txBody>
          <a:bodyPr/>
          <a:lstStyle/>
          <a:p>
            <a:r>
              <a:rPr lang="en-US" dirty="0"/>
              <a:t>Warning: This Example is Older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07DB2-B52A-429D-85D5-A308B5DCD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5" y="2998800"/>
            <a:ext cx="8596668" cy="860400"/>
          </a:xfrm>
        </p:spPr>
        <p:txBody>
          <a:bodyPr/>
          <a:lstStyle/>
          <a:p>
            <a:r>
              <a:rPr lang="en-US" dirty="0"/>
              <a:t>But still relevant!</a:t>
            </a: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F21DD3E-38BE-44D9-85B8-13393313D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243" y="2998800"/>
            <a:ext cx="3832851" cy="34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85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0A9-14E1-403E-AF2C-0E8A4E98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Sweden (and Gotland)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12A3-1E48-4016-BA3C-656E8CA5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91943" cy="3880773"/>
          </a:xfrm>
        </p:spPr>
        <p:txBody>
          <a:bodyPr>
            <a:noAutofit/>
          </a:bodyPr>
          <a:lstStyle/>
          <a:p>
            <a:r>
              <a:rPr lang="en-US" sz="2600" dirty="0"/>
              <a:t>Northern European Country</a:t>
            </a:r>
          </a:p>
          <a:p>
            <a:r>
              <a:rPr lang="en-US" sz="2600" dirty="0"/>
              <a:t>Population ~10.5 million</a:t>
            </a:r>
          </a:p>
          <a:p>
            <a:r>
              <a:rPr lang="en-US" sz="2600" dirty="0"/>
              <a:t>Expansive public health system</a:t>
            </a:r>
          </a:p>
          <a:p>
            <a:r>
              <a:rPr lang="en-US" sz="2600" dirty="0"/>
              <a:t>Gotland is a large island and province</a:t>
            </a:r>
          </a:p>
        </p:txBody>
      </p:sp>
      <p:pic>
        <p:nvPicPr>
          <p:cNvPr id="9" name="Picture 8" descr="A picture containing text, different, outdoor, various&#10;&#10;Description automatically generated">
            <a:extLst>
              <a:ext uri="{FF2B5EF4-FFF2-40B4-BE49-F238E27FC236}">
                <a16:creationId xmlns:a16="http://schemas.microsoft.com/office/drawing/2014/main" id="{D39FEC50-DB74-4131-A83A-3E8BB6691E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379" y="104308"/>
            <a:ext cx="4954621" cy="658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89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0A9-14E1-403E-AF2C-0E8A4E98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Suicide in Sweden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12A3-1E48-4016-BA3C-656E8CA5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653"/>
            <a:ext cx="8596668" cy="3880773"/>
          </a:xfrm>
        </p:spPr>
        <p:txBody>
          <a:bodyPr>
            <a:noAutofit/>
          </a:bodyPr>
          <a:lstStyle/>
          <a:p>
            <a:r>
              <a:rPr lang="en-US" sz="2800" dirty="0"/>
              <a:t>In the 1970s, Sweden had a substantially higher suicide rate than its neighbor Norway, comparable to the US</a:t>
            </a:r>
          </a:p>
          <a:p>
            <a:r>
              <a:rPr lang="en-US" sz="2800" dirty="0"/>
              <a:t>Sweden adopted a national suicide prevention program in the 1980s and tested various approaches</a:t>
            </a:r>
          </a:p>
          <a:p>
            <a:r>
              <a:rPr lang="en-US" sz="2800" dirty="0"/>
              <a:t>Gotland was evaluated in a program to train primary care providers to recognize, respond to, and treat depression (pharmacologically)</a:t>
            </a:r>
          </a:p>
        </p:txBody>
      </p:sp>
    </p:spTree>
    <p:extLst>
      <p:ext uri="{BB962C8B-B14F-4D97-AF65-F5344CB8AC3E}">
        <p14:creationId xmlns:p14="http://schemas.microsoft.com/office/powerpoint/2010/main" val="1546663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2A97-5453-4C6F-B9D7-56F7C5ED5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14530" cy="1320800"/>
          </a:xfrm>
        </p:spPr>
        <p:txBody>
          <a:bodyPr>
            <a:no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Effect of Training on Suicides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B035B-D78A-46CF-A5CC-7A52CC6BC7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5" t="28049" r="63415" b="14715"/>
          <a:stretch/>
        </p:blipFill>
        <p:spPr>
          <a:xfrm>
            <a:off x="1449659" y="1558228"/>
            <a:ext cx="6423101" cy="459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4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35909B-B084-4594-9F44-65E2425A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582461"/>
            <a:ext cx="10058400" cy="86028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Continuing Education Certificate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60AE3F-D6FE-47CB-A2ED-432FFB6FE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675" y="1828799"/>
            <a:ext cx="10970535" cy="444673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b="1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receive your CE certificate</a:t>
            </a: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for an email containing a link to an evaluation. The email will be sent to the email address that you used to register for the webinar.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evaluation soon after receiving it. </a:t>
            </a:r>
          </a:p>
          <a:p>
            <a:pPr mar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will expire after 3 weeks.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will be emailed a certificate within 5 business days.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AA2915-09B8-430C-B45A-05978942A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6F7EB7-869C-4B75-824E-8F81D5EF7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521" y="5226455"/>
            <a:ext cx="1203647" cy="132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421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491F-4E07-40C2-9020-9AA25E468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Medication Prescriptions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F63795-4F2F-43A6-9005-554E78BA05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53" t="28298" r="59947" b="6296"/>
          <a:stretch/>
        </p:blipFill>
        <p:spPr>
          <a:xfrm>
            <a:off x="920944" y="1536970"/>
            <a:ext cx="8009047" cy="491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17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7A944-8014-4CC9-9C85-6D653203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Inpatient Psychiatric Care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98A76DE-8B25-4590-877C-50145C658A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0714773"/>
              </p:ext>
            </p:extLst>
          </p:nvPr>
        </p:nvGraphicFramePr>
        <p:xfrm>
          <a:off x="1070043" y="1930400"/>
          <a:ext cx="7743217" cy="4587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60824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945B8-A7B1-4605-8B64-EA0853056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latin typeface="Garamond" panose="02020404030301010803" pitchFamily="18" charset="0"/>
              </a:rPr>
              <a:t>Success?</a:t>
            </a:r>
            <a:br>
              <a:rPr lang="en-US" sz="5400" dirty="0">
                <a:latin typeface="Garamond" panose="02020404030301010803" pitchFamily="18" charset="0"/>
              </a:rPr>
            </a:br>
            <a:r>
              <a:rPr lang="en-US" sz="5400" dirty="0">
                <a:latin typeface="Garamond" panose="02020404030301010803" pitchFamily="18" charset="0"/>
              </a:rPr>
              <a:t>Yes (But also Maybe)</a:t>
            </a:r>
          </a:p>
        </p:txBody>
      </p:sp>
    </p:spTree>
    <p:extLst>
      <p:ext uri="{BB962C8B-B14F-4D97-AF65-F5344CB8AC3E}">
        <p14:creationId xmlns:p14="http://schemas.microsoft.com/office/powerpoint/2010/main" val="437206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23FB8-D744-4BBA-97DB-05BB95D57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Policy and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F5189-C2B6-4E74-8CA1-C2243CAF0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561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0A9-14E1-403E-AF2C-0E8A4E98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12A3-1E48-4016-BA3C-656E8CA5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5753"/>
            <a:ext cx="8596668" cy="5047989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Multi-pronged approaches critical to prevent suicides</a:t>
            </a:r>
          </a:p>
          <a:p>
            <a:r>
              <a:rPr lang="en-US" dirty="0"/>
              <a:t>Educational</a:t>
            </a:r>
          </a:p>
          <a:p>
            <a:pPr lvl="1"/>
            <a:r>
              <a:rPr lang="en-US" dirty="0"/>
              <a:t>Develop a healthcare workforce that can address suicide risk</a:t>
            </a:r>
          </a:p>
          <a:p>
            <a:pPr lvl="2"/>
            <a:r>
              <a:rPr lang="en-US" dirty="0"/>
              <a:t>Recognize warning signs and know methods</a:t>
            </a:r>
          </a:p>
          <a:p>
            <a:pPr lvl="2"/>
            <a:r>
              <a:rPr lang="en-US" dirty="0"/>
              <a:t>Treat and respond before crisis</a:t>
            </a:r>
          </a:p>
          <a:p>
            <a:pPr lvl="2"/>
            <a:r>
              <a:rPr lang="en-US" dirty="0"/>
              <a:t>Avoid practices that are associated with increased risk of death</a:t>
            </a:r>
          </a:p>
          <a:p>
            <a:pPr lvl="1"/>
            <a:r>
              <a:rPr lang="en-US" dirty="0"/>
              <a:t>Integrate training into all relevant disciplines</a:t>
            </a:r>
          </a:p>
          <a:p>
            <a:r>
              <a:rPr lang="en-US" dirty="0"/>
              <a:t>Access </a:t>
            </a:r>
          </a:p>
          <a:p>
            <a:pPr lvl="1"/>
            <a:r>
              <a:rPr lang="en-US" dirty="0"/>
              <a:t>Make gun locks/safes free, cheap, or subsidized</a:t>
            </a:r>
          </a:p>
          <a:p>
            <a:pPr lvl="1"/>
            <a:r>
              <a:rPr lang="en-US" dirty="0"/>
              <a:t>Identify other ways that people die by suicide and work on safety</a:t>
            </a:r>
          </a:p>
          <a:p>
            <a:pPr lvl="2"/>
            <a:r>
              <a:rPr lang="en-US" dirty="0"/>
              <a:t>Automobiles</a:t>
            </a:r>
          </a:p>
          <a:p>
            <a:pPr lvl="2"/>
            <a:r>
              <a:rPr lang="en-US" dirty="0"/>
              <a:t>Police</a:t>
            </a:r>
          </a:p>
          <a:p>
            <a:r>
              <a:rPr lang="en-US" dirty="0"/>
              <a:t>Treatment</a:t>
            </a:r>
          </a:p>
          <a:p>
            <a:pPr lvl="1"/>
            <a:r>
              <a:rPr lang="en-US" dirty="0"/>
              <a:t>Focus on developing and implementing highly accessible treatments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130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0A9-14E1-403E-AF2C-0E8A4E98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Nursing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E12A3-1E48-4016-BA3C-656E8CA55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65753"/>
            <a:ext cx="8596668" cy="4809995"/>
          </a:xfrm>
        </p:spPr>
        <p:txBody>
          <a:bodyPr/>
          <a:lstStyle/>
          <a:p>
            <a:r>
              <a:rPr lang="en-US" dirty="0"/>
              <a:t>RN</a:t>
            </a:r>
          </a:p>
          <a:p>
            <a:pPr lvl="1"/>
            <a:r>
              <a:rPr lang="en-US" dirty="0"/>
              <a:t>Recognize warning signs of suicide</a:t>
            </a:r>
          </a:p>
          <a:p>
            <a:pPr lvl="1"/>
            <a:r>
              <a:rPr lang="en-US" dirty="0"/>
              <a:t>Discuss concerns both with patients and other providers</a:t>
            </a:r>
          </a:p>
          <a:p>
            <a:pPr lvl="1"/>
            <a:r>
              <a:rPr lang="en-US" dirty="0"/>
              <a:t>Work on connectivity to care and establishing policies using best practices</a:t>
            </a:r>
          </a:p>
          <a:p>
            <a:r>
              <a:rPr lang="en-US" dirty="0"/>
              <a:t>Advanced Practice</a:t>
            </a:r>
          </a:p>
          <a:p>
            <a:pPr lvl="1"/>
            <a:r>
              <a:rPr lang="en-US" dirty="0"/>
              <a:t>AP nurses who work in primary care, emergency, etc. should receive training and support in suicide prevention practices</a:t>
            </a:r>
          </a:p>
          <a:p>
            <a:pPr lvl="1"/>
            <a:r>
              <a:rPr lang="en-US" dirty="0"/>
              <a:t>Increase workforce that focuses on mental health and suicide prevention</a:t>
            </a:r>
          </a:p>
          <a:p>
            <a:r>
              <a:rPr lang="en-US" dirty="0"/>
              <a:t>Nursing Research</a:t>
            </a:r>
          </a:p>
          <a:p>
            <a:pPr lvl="1"/>
            <a:r>
              <a:rPr lang="en-US" dirty="0"/>
              <a:t>Collaboration between environmental health and suicide prevention programs in certain communities</a:t>
            </a:r>
          </a:p>
          <a:p>
            <a:pPr lvl="2"/>
            <a:r>
              <a:rPr lang="en-US" dirty="0"/>
              <a:t>Few nurses know about chemicals (household or agricultural)</a:t>
            </a:r>
          </a:p>
          <a:p>
            <a:r>
              <a:rPr lang="en-US" dirty="0"/>
              <a:t>All: </a:t>
            </a:r>
            <a:r>
              <a:rPr lang="en-US" sz="1700" dirty="0"/>
              <a:t>Recognize the culturally embedded and multifactorial nature of suicide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921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E0A9-14E1-403E-AF2C-0E8A4E984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F90EC9-C4B7-4B48-9539-D01D953F0F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5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E399-5B57-4472-A56A-04E2E7522F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800" dirty="0"/>
              <a:t>Suicide Prevention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62671-ACCF-457E-A212-E1B7162B43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International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89513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D1FC-AA06-4A58-ADAE-B580D9909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0F9AC-D635-4D75-A4F0-DCBEBB514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Autofit/>
          </a:bodyPr>
          <a:lstStyle/>
          <a:p>
            <a:r>
              <a:rPr lang="en-US" sz="3600" dirty="0"/>
              <a:t>Recognize as a public health problem that can be addressed via PH means</a:t>
            </a:r>
          </a:p>
          <a:p>
            <a:r>
              <a:rPr lang="en-US" sz="3600" dirty="0"/>
              <a:t>Understand focuses of public health in suicide prevention and how they are applied in various contexts</a:t>
            </a:r>
          </a:p>
          <a:p>
            <a:r>
              <a:rPr lang="en-US" sz="3600" dirty="0"/>
              <a:t>Use knowledge from external suicide prevention programs to inform domestic policies and practice</a:t>
            </a:r>
          </a:p>
        </p:txBody>
      </p:sp>
    </p:spTree>
    <p:extLst>
      <p:ext uri="{BB962C8B-B14F-4D97-AF65-F5344CB8AC3E}">
        <p14:creationId xmlns:p14="http://schemas.microsoft.com/office/powerpoint/2010/main" val="2651145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0159B-68D4-4FE3-A626-AE080843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Garamond" panose="02020404030301010803" pitchFamily="18" charset="0"/>
              </a:rPr>
              <a:t>Worldwide Causes of Death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1FE10-3D65-4549-8CC1-E03AB4C7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00" t="22889" r="51583" b="22000"/>
          <a:stretch/>
        </p:blipFill>
        <p:spPr>
          <a:xfrm>
            <a:off x="677334" y="1521190"/>
            <a:ext cx="9240957" cy="5130800"/>
          </a:xfrm>
          <a:prstGeom prst="rect">
            <a:avLst/>
          </a:prstGeom>
        </p:spPr>
      </p:pic>
      <p:sp>
        <p:nvSpPr>
          <p:cNvPr id="3" name="Circle: Hollow 2">
            <a:extLst>
              <a:ext uri="{FF2B5EF4-FFF2-40B4-BE49-F238E27FC236}">
                <a16:creationId xmlns:a16="http://schemas.microsoft.com/office/drawing/2014/main" id="{429B0704-1C1B-4CDB-A92B-08474A128DEA}"/>
              </a:ext>
            </a:extLst>
          </p:cNvPr>
          <p:cNvSpPr/>
          <p:nvPr/>
        </p:nvSpPr>
        <p:spPr>
          <a:xfrm>
            <a:off x="2154477" y="3607496"/>
            <a:ext cx="1077239" cy="338203"/>
          </a:xfrm>
          <a:prstGeom prst="donut">
            <a:avLst>
              <a:gd name="adj" fmla="val 129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99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2D4C08-A9D2-4EAB-8433-B4C1616FCF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67" t="20185" r="51667" b="10741"/>
          <a:stretch/>
        </p:blipFill>
        <p:spPr>
          <a:xfrm>
            <a:off x="1212757" y="0"/>
            <a:ext cx="9766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541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153F-3C7A-4649-9F08-C887343D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7" t="19926" r="51917" b="11333"/>
          <a:stretch/>
        </p:blipFill>
        <p:spPr>
          <a:xfrm>
            <a:off x="1233324" y="0"/>
            <a:ext cx="9797842" cy="690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1153F-3C7A-4649-9F08-C887343D1C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67" t="19926" r="51917" b="11333"/>
          <a:stretch/>
        </p:blipFill>
        <p:spPr>
          <a:xfrm>
            <a:off x="1233324" y="0"/>
            <a:ext cx="9797842" cy="6909117"/>
          </a:xfrm>
          <a:prstGeom prst="rect">
            <a:avLst/>
          </a:pr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38854873-D5F4-4030-BE57-37A8D78878BA}"/>
              </a:ext>
            </a:extLst>
          </p:cNvPr>
          <p:cNvSpPr/>
          <p:nvPr/>
        </p:nvSpPr>
        <p:spPr>
          <a:xfrm>
            <a:off x="5938137" y="1065779"/>
            <a:ext cx="1459149" cy="817123"/>
          </a:xfrm>
          <a:prstGeom prst="donut">
            <a:avLst>
              <a:gd name="adj" fmla="val 819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873FA00A-482C-44C2-9D1F-80FF483FFC3E}"/>
              </a:ext>
            </a:extLst>
          </p:cNvPr>
          <p:cNvSpPr/>
          <p:nvPr/>
        </p:nvSpPr>
        <p:spPr>
          <a:xfrm>
            <a:off x="3297233" y="4374739"/>
            <a:ext cx="1459149" cy="817123"/>
          </a:xfrm>
          <a:prstGeom prst="donut">
            <a:avLst>
              <a:gd name="adj" fmla="val 8193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79773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View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4D7E7AA9918C4FA66B6FF8DF584BAC" ma:contentTypeVersion="10" ma:contentTypeDescription="Create a new document." ma:contentTypeScope="" ma:versionID="247f08ad4a14eaa8721fc30001c1d6ad">
  <xsd:schema xmlns:xsd="http://www.w3.org/2001/XMLSchema" xmlns:xs="http://www.w3.org/2001/XMLSchema" xmlns:p="http://schemas.microsoft.com/office/2006/metadata/properties" xmlns:ns2="9cfa4b7a-1c8d-48fc-a84a-3b102670884f" targetNamespace="http://schemas.microsoft.com/office/2006/metadata/properties" ma:root="true" ma:fieldsID="271e96958376a1ca6f6ffd13047656f5" ns2:_="">
    <xsd:import namespace="9cfa4b7a-1c8d-48fc-a84a-3b10267088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4b7a-1c8d-48fc-a84a-3b10267088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679675-D7F6-401F-BED8-5CD372CE9D39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26db5a34-76be-4445-90fb-d228b6ff59f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f4db4e-4246-45c1-a6a8-80cf2dfff83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F52858-9D82-4B24-964F-DAA180D14D53}"/>
</file>

<file path=customXml/itemProps3.xml><?xml version="1.0" encoding="utf-8"?>
<ds:datastoreItem xmlns:ds="http://schemas.openxmlformats.org/officeDocument/2006/customXml" ds:itemID="{5CDA14C7-04FA-4AA1-9C93-718F05653E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704</Words>
  <Application>Microsoft Office PowerPoint</Application>
  <PresentationFormat>Widescreen</PresentationFormat>
  <Paragraphs>109</Paragraphs>
  <Slides>36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Arial</vt:lpstr>
      <vt:lpstr>Calibri</vt:lpstr>
      <vt:lpstr>Century Schoolbook</vt:lpstr>
      <vt:lpstr>Garamond</vt:lpstr>
      <vt:lpstr>Times New Roman</vt:lpstr>
      <vt:lpstr>Trebuchet MS</vt:lpstr>
      <vt:lpstr>Wingdings 2</vt:lpstr>
      <vt:lpstr>Wingdings 3</vt:lpstr>
      <vt:lpstr>Facet</vt:lpstr>
      <vt:lpstr>View</vt:lpstr>
      <vt:lpstr>Continuing Education Credits</vt:lpstr>
      <vt:lpstr>Conflict of Interest</vt:lpstr>
      <vt:lpstr>Continuing Education Certificate</vt:lpstr>
      <vt:lpstr>Suicide Prevention</vt:lpstr>
      <vt:lpstr>Goals</vt:lpstr>
      <vt:lpstr>Worldwide Causes of Death</vt:lpstr>
      <vt:lpstr>PowerPoint Presentation</vt:lpstr>
      <vt:lpstr>PowerPoint Presentation</vt:lpstr>
      <vt:lpstr>PowerPoint Presentation</vt:lpstr>
      <vt:lpstr>Public Health and Suicide</vt:lpstr>
      <vt:lpstr>Suicide Shaped by Culture, Access</vt:lpstr>
      <vt:lpstr>PowerPoint Presentation</vt:lpstr>
      <vt:lpstr>PowerPoint Presentation</vt:lpstr>
      <vt:lpstr>International Case Study</vt:lpstr>
      <vt:lpstr>Sri Lanka</vt:lpstr>
      <vt:lpstr>Sri Lanka Suicide Rates</vt:lpstr>
      <vt:lpstr>Sri Lanka Suicide Rates</vt:lpstr>
      <vt:lpstr>Industrial Agriculture</vt:lpstr>
      <vt:lpstr>Sri Lanka Suicide Rates</vt:lpstr>
      <vt:lpstr>Sri Lanka Suicide Rates</vt:lpstr>
      <vt:lpstr>Sri Lanka Suicide Rates</vt:lpstr>
      <vt:lpstr>Sri Lanka Suicide Rates</vt:lpstr>
      <vt:lpstr>Rebound Effect</vt:lpstr>
      <vt:lpstr>Success? Yes and No</vt:lpstr>
      <vt:lpstr>International Case Study</vt:lpstr>
      <vt:lpstr>Warning: This Example is Older</vt:lpstr>
      <vt:lpstr>Sweden (and Gotland)</vt:lpstr>
      <vt:lpstr>Suicide in Sweden</vt:lpstr>
      <vt:lpstr>Effect of Training on Suicides</vt:lpstr>
      <vt:lpstr>Medication Prescriptions</vt:lpstr>
      <vt:lpstr>Inpatient Psychiatric Care</vt:lpstr>
      <vt:lpstr>Success? Yes (But also Maybe)</vt:lpstr>
      <vt:lpstr>Implications for Policy and Practice</vt:lpstr>
      <vt:lpstr>Policy</vt:lpstr>
      <vt:lpstr>Nursing Practice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 Weissinger</dc:creator>
  <cp:lastModifiedBy>Guy Weissinger</cp:lastModifiedBy>
  <cp:revision>2</cp:revision>
  <dcterms:created xsi:type="dcterms:W3CDTF">2022-01-13T15:12:44Z</dcterms:created>
  <dcterms:modified xsi:type="dcterms:W3CDTF">2022-01-19T14:12:22Z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0x0101005A4D7E7AA9918C4FA66B6FF8DF584BAC</vt:lpwstr>
  </property>
</Properties>
</file>