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33" r:id="rId2"/>
    <p:sldId id="411" r:id="rId3"/>
    <p:sldId id="434" r:id="rId4"/>
    <p:sldId id="435" r:id="rId5"/>
    <p:sldId id="436" r:id="rId6"/>
    <p:sldId id="465" r:id="rId7"/>
    <p:sldId id="413" r:id="rId8"/>
    <p:sldId id="422" r:id="rId9"/>
    <p:sldId id="452" r:id="rId10"/>
    <p:sldId id="453" r:id="rId11"/>
    <p:sldId id="394" r:id="rId12"/>
    <p:sldId id="395" r:id="rId13"/>
    <p:sldId id="360" r:id="rId14"/>
    <p:sldId id="396" r:id="rId15"/>
    <p:sldId id="397" r:id="rId16"/>
    <p:sldId id="398" r:id="rId17"/>
    <p:sldId id="456" r:id="rId18"/>
    <p:sldId id="384" r:id="rId19"/>
    <p:sldId id="385" r:id="rId20"/>
    <p:sldId id="376" r:id="rId21"/>
    <p:sldId id="400" r:id="rId22"/>
    <p:sldId id="320" r:id="rId23"/>
    <p:sldId id="387" r:id="rId24"/>
    <p:sldId id="401" r:id="rId25"/>
    <p:sldId id="402" r:id="rId26"/>
    <p:sldId id="380" r:id="rId27"/>
    <p:sldId id="431" r:id="rId28"/>
    <p:sldId id="388" r:id="rId29"/>
    <p:sldId id="377" r:id="rId30"/>
    <p:sldId id="459" r:id="rId31"/>
    <p:sldId id="460" r:id="rId32"/>
    <p:sldId id="462" r:id="rId33"/>
    <p:sldId id="423" r:id="rId34"/>
    <p:sldId id="425" r:id="rId35"/>
    <p:sldId id="427" r:id="rId36"/>
    <p:sldId id="429" r:id="rId37"/>
    <p:sldId id="463" r:id="rId38"/>
    <p:sldId id="438" r:id="rId39"/>
    <p:sldId id="430" r:id="rId40"/>
    <p:sldId id="439" r:id="rId41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3366"/>
    <a:srgbClr val="FFFFFF"/>
    <a:srgbClr val="6699FF"/>
    <a:srgbClr val="FF5050"/>
    <a:srgbClr val="990033"/>
    <a:srgbClr val="660033"/>
    <a:srgbClr val="A50021"/>
    <a:srgbClr val="CC3300"/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8787" autoAdjust="0"/>
    <p:restoredTop sz="88384" autoAdjust="0"/>
  </p:normalViewPr>
  <p:slideViewPr>
    <p:cSldViewPr>
      <p:cViewPr>
        <p:scale>
          <a:sx n="100" d="100"/>
          <a:sy n="100" d="100"/>
        </p:scale>
        <p:origin x="-725" y="5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329" cy="462120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173" y="0"/>
            <a:ext cx="3012329" cy="462120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698D0BE-84B4-4E0F-B96B-CD993E413781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637" y="4387767"/>
            <a:ext cx="5558801" cy="4155919"/>
          </a:xfrm>
          <a:prstGeom prst="rect">
            <a:avLst/>
          </a:prstGeom>
        </p:spPr>
        <p:txBody>
          <a:bodyPr vert="horz" lIns="92487" tIns="46244" rIns="92487" bIns="4624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12329" cy="462120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173" y="8772378"/>
            <a:ext cx="3012329" cy="462120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C1CF1F-527B-4A9B-A455-01B3B3863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C1CF1F-527B-4A9B-A455-01B3B3863F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BB220-69E7-4F94-B6D0-E3F6C6D9CE13}" type="slidenum">
              <a:rPr lang="en-US"/>
              <a:pPr/>
              <a:t>15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18801C-E93E-4445-9E70-583B047020C7}" type="slidenum">
              <a:rPr lang="en-US"/>
              <a:pPr/>
              <a:t>16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694F70-E1A9-4731-88B0-DF9804E51F95}" type="slidenum">
              <a:rPr lang="en-US"/>
              <a:pPr/>
              <a:t>21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xfrm>
            <a:off x="694064" y="4387767"/>
            <a:ext cx="5561949" cy="41559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xfrm>
            <a:off x="694064" y="4387767"/>
            <a:ext cx="5561949" cy="41559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99C44-0BCC-498B-AAE5-7EDF88FD2DDB}" type="slidenum">
              <a:rPr lang="en-US"/>
              <a:pPr/>
              <a:t>24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BB806-4971-4745-91FF-3AAD5A6D502D}" type="slidenum">
              <a:rPr lang="en-US"/>
              <a:pPr/>
              <a:t>25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xfrm>
            <a:off x="694064" y="4387767"/>
            <a:ext cx="5561949" cy="41559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Trying to be parking and storm water neutral!</a:t>
            </a:r>
          </a:p>
          <a:p>
            <a:endParaRPr lang="en-US" dirty="0" smtClean="0"/>
          </a:p>
          <a:p>
            <a:r>
              <a:rPr lang="en-US" dirty="0" smtClean="0"/>
              <a:t>Fr. Peter asked to move</a:t>
            </a:r>
            <a:r>
              <a:rPr lang="en-US" baseline="0" dirty="0" smtClean="0"/>
              <a:t> Dougherty-Kennedy ellipse into Phase I, we’re investigating.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C1CF1F-527B-4A9B-A455-01B3B3863FF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C1CF1F-527B-4A9B-A455-01B3B3863FF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058"/>
            <a:fld id="{9D91EC5F-E081-4875-B236-EBCBAA33045D}" type="slidenum">
              <a:rPr lang="en-US" smtClean="0"/>
              <a:pPr defTabSz="906058"/>
              <a:t>2</a:t>
            </a:fld>
            <a:endParaRPr 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Goals: Safety, transform the </a:t>
            </a:r>
            <a:r>
              <a:rPr lang="en-US" dirty="0" err="1" smtClean="0"/>
              <a:t>ped</a:t>
            </a:r>
            <a:r>
              <a:rPr lang="en-US" dirty="0" smtClean="0"/>
              <a:t> core (aesthetics), create &amp; improve outdoor living spaces</a:t>
            </a:r>
          </a:p>
          <a:p>
            <a:r>
              <a:rPr lang="en-US" dirty="0" smtClean="0"/>
              <a:t>Impact: no through traffic-use</a:t>
            </a:r>
            <a:r>
              <a:rPr lang="en-US" baseline="0" dirty="0" smtClean="0"/>
              <a:t> Fedigan gate</a:t>
            </a:r>
          </a:p>
          <a:p>
            <a:r>
              <a:rPr lang="en-US" baseline="0" dirty="0" smtClean="0"/>
              <a:t>     additional parking in front of TOL (pls respect grounds)</a:t>
            </a:r>
          </a:p>
          <a:p>
            <a:r>
              <a:rPr lang="en-US" baseline="0" dirty="0" smtClean="0"/>
              <a:t>     moveable bollards </a:t>
            </a:r>
          </a:p>
          <a:p>
            <a:r>
              <a:rPr lang="en-US" baseline="0" dirty="0" smtClean="0"/>
              <a:t>Schedule: </a:t>
            </a:r>
            <a:r>
              <a:rPr lang="en-US" baseline="0" dirty="0" err="1" smtClean="0"/>
              <a:t>Bd</a:t>
            </a:r>
            <a:r>
              <a:rPr lang="en-US" baseline="0" dirty="0" smtClean="0"/>
              <a:t> approved 22.5M, Start May 16</a:t>
            </a:r>
            <a:r>
              <a:rPr lang="en-US" baseline="30000" dirty="0" smtClean="0"/>
              <a:t>th</a:t>
            </a:r>
            <a:r>
              <a:rPr lang="en-US" baseline="0" dirty="0" smtClean="0"/>
              <a:t>, Phases 1-3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058"/>
            <a:fld id="{9D91EC5F-E081-4875-B236-EBCBAA33045D}" type="slidenum">
              <a:rPr lang="en-US" smtClean="0"/>
              <a:pPr defTabSz="906058"/>
              <a:t>38</a:t>
            </a:fld>
            <a:endParaRPr 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Goals: Safety, transform the </a:t>
            </a:r>
            <a:r>
              <a:rPr lang="en-US" dirty="0" err="1" smtClean="0"/>
              <a:t>ped</a:t>
            </a:r>
            <a:r>
              <a:rPr lang="en-US" dirty="0" smtClean="0"/>
              <a:t> core (aesthetics), create &amp; improve outdoor living spaces</a:t>
            </a:r>
          </a:p>
          <a:p>
            <a:r>
              <a:rPr lang="en-US" dirty="0" smtClean="0"/>
              <a:t>Impact: no through traffic-use</a:t>
            </a:r>
            <a:r>
              <a:rPr lang="en-US" baseline="0" dirty="0" smtClean="0"/>
              <a:t> Fedigan gate</a:t>
            </a:r>
          </a:p>
          <a:p>
            <a:r>
              <a:rPr lang="en-US" baseline="0" dirty="0" smtClean="0"/>
              <a:t>     additional parking in front of TOL (pls respect grounds)</a:t>
            </a:r>
          </a:p>
          <a:p>
            <a:r>
              <a:rPr lang="en-US" baseline="0" dirty="0" smtClean="0"/>
              <a:t>     moveable bollards </a:t>
            </a:r>
          </a:p>
          <a:p>
            <a:r>
              <a:rPr lang="en-US" baseline="0" dirty="0" smtClean="0"/>
              <a:t>Schedule: </a:t>
            </a:r>
            <a:r>
              <a:rPr lang="en-US" baseline="0" dirty="0" err="1" smtClean="0"/>
              <a:t>Bd</a:t>
            </a:r>
            <a:r>
              <a:rPr lang="en-US" baseline="0" dirty="0" smtClean="0"/>
              <a:t> approved 22.5M, Start May 16</a:t>
            </a:r>
            <a:r>
              <a:rPr lang="en-US" baseline="30000" dirty="0" smtClean="0"/>
              <a:t>th</a:t>
            </a:r>
            <a:r>
              <a:rPr lang="en-US" baseline="0" dirty="0" smtClean="0"/>
              <a:t>, Phases 1-3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058"/>
            <a:fld id="{9D91EC5F-E081-4875-B236-EBCBAA33045D}" type="slidenum">
              <a:rPr lang="en-US" smtClean="0"/>
              <a:pPr defTabSz="906058"/>
              <a:t>39</a:t>
            </a:fld>
            <a:endParaRPr 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C1CF1F-527B-4A9B-A455-01B3B3863FF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058"/>
            <a:fld id="{9D91EC5F-E081-4875-B236-EBCBAA33045D}" type="slidenum">
              <a:rPr lang="en-US" smtClean="0"/>
              <a:pPr defTabSz="906058"/>
              <a:t>3</a:t>
            </a:fld>
            <a:endParaRPr 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Goals:create</a:t>
            </a:r>
            <a:r>
              <a:rPr lang="en-US" dirty="0" smtClean="0"/>
              <a:t> a campus core that is vehicle-free, more pedestrian-friendly, more accessible to people with different mobility needs, and more aesthetically beautiful</a:t>
            </a:r>
          </a:p>
          <a:p>
            <a:r>
              <a:rPr lang="en-US" dirty="0" smtClean="0"/>
              <a:t>Impact: no through traffic-use</a:t>
            </a:r>
            <a:r>
              <a:rPr lang="en-US" baseline="0" dirty="0" smtClean="0"/>
              <a:t> Fedigan gate</a:t>
            </a:r>
          </a:p>
          <a:p>
            <a:r>
              <a:rPr lang="en-US" baseline="0" dirty="0" smtClean="0"/>
              <a:t>     additional parking in front of TOL (pls respect grounds)</a:t>
            </a:r>
          </a:p>
          <a:p>
            <a:r>
              <a:rPr lang="en-US" baseline="0" dirty="0" smtClean="0"/>
              <a:t>     moveable bollards </a:t>
            </a:r>
          </a:p>
          <a:p>
            <a:r>
              <a:rPr lang="en-US" baseline="0" dirty="0" smtClean="0"/>
              <a:t>Schedule: </a:t>
            </a:r>
            <a:r>
              <a:rPr lang="en-US" baseline="0" dirty="0" err="1" smtClean="0"/>
              <a:t>Bd</a:t>
            </a:r>
            <a:r>
              <a:rPr lang="en-US" baseline="0" dirty="0" smtClean="0"/>
              <a:t> approved 22.5M, Start May 16</a:t>
            </a:r>
            <a:r>
              <a:rPr lang="en-US" baseline="30000" dirty="0" smtClean="0"/>
              <a:t>th</a:t>
            </a:r>
            <a:r>
              <a:rPr lang="en-US" baseline="0" dirty="0" smtClean="0"/>
              <a:t>, Phases 1-3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058"/>
            <a:fld id="{9D91EC5F-E081-4875-B236-EBCBAA33045D}" type="slidenum">
              <a:rPr lang="en-US" smtClean="0"/>
              <a:pPr defTabSz="906058"/>
              <a:t>4</a:t>
            </a:fld>
            <a:endParaRPr 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Goals: Safety, transform the </a:t>
            </a:r>
            <a:r>
              <a:rPr lang="en-US" dirty="0" err="1" smtClean="0"/>
              <a:t>ped</a:t>
            </a:r>
            <a:r>
              <a:rPr lang="en-US" dirty="0" smtClean="0"/>
              <a:t> core (aesthetics), create &amp; improve outdoor living spaces</a:t>
            </a:r>
          </a:p>
          <a:p>
            <a:r>
              <a:rPr lang="en-US" dirty="0" smtClean="0"/>
              <a:t>Impact: no through traffic-use</a:t>
            </a:r>
            <a:r>
              <a:rPr lang="en-US" baseline="0" dirty="0" smtClean="0"/>
              <a:t> Fedigan gate</a:t>
            </a:r>
          </a:p>
          <a:p>
            <a:r>
              <a:rPr lang="en-US" baseline="0" dirty="0" smtClean="0"/>
              <a:t>     additional parking in front of TOL (pls respect grounds)</a:t>
            </a:r>
          </a:p>
          <a:p>
            <a:r>
              <a:rPr lang="en-US" baseline="0" dirty="0" smtClean="0"/>
              <a:t>     moveable bollards </a:t>
            </a:r>
          </a:p>
          <a:p>
            <a:r>
              <a:rPr lang="en-US" baseline="0" dirty="0" smtClean="0"/>
              <a:t>Schedule: </a:t>
            </a:r>
            <a:r>
              <a:rPr lang="en-US" baseline="0" dirty="0" err="1" smtClean="0"/>
              <a:t>Bd</a:t>
            </a:r>
            <a:r>
              <a:rPr lang="en-US" baseline="0" dirty="0" smtClean="0"/>
              <a:t> approved 22.5M, Start May 16</a:t>
            </a:r>
            <a:r>
              <a:rPr lang="en-US" baseline="30000" dirty="0" smtClean="0"/>
              <a:t>th</a:t>
            </a:r>
            <a:r>
              <a:rPr lang="en-US" baseline="0" dirty="0" smtClean="0"/>
              <a:t>, Phases 1-3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058"/>
            <a:fld id="{9D91EC5F-E081-4875-B236-EBCBAA33045D}" type="slidenum">
              <a:rPr lang="en-US" smtClean="0"/>
              <a:pPr defTabSz="906058"/>
              <a:t>5</a:t>
            </a:fld>
            <a:endParaRPr lang="en-US" dirty="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Goals: Safety, transform the </a:t>
            </a:r>
            <a:r>
              <a:rPr lang="en-US" dirty="0" err="1" smtClean="0"/>
              <a:t>ped</a:t>
            </a:r>
            <a:r>
              <a:rPr lang="en-US" dirty="0" smtClean="0"/>
              <a:t> core (aesthetics), create &amp; improve outdoor living spaces</a:t>
            </a:r>
          </a:p>
          <a:p>
            <a:r>
              <a:rPr lang="en-US" dirty="0" smtClean="0"/>
              <a:t>Impact: no through traffic-use</a:t>
            </a:r>
            <a:r>
              <a:rPr lang="en-US" baseline="0" dirty="0" smtClean="0"/>
              <a:t> Fedigan gate</a:t>
            </a:r>
          </a:p>
          <a:p>
            <a:r>
              <a:rPr lang="en-US" baseline="0" dirty="0" smtClean="0"/>
              <a:t>     additional parking in front of TOL (pls respect grounds)</a:t>
            </a:r>
          </a:p>
          <a:p>
            <a:r>
              <a:rPr lang="en-US" baseline="0" dirty="0" smtClean="0"/>
              <a:t>     moveable bollards </a:t>
            </a:r>
          </a:p>
          <a:p>
            <a:r>
              <a:rPr lang="en-US" baseline="0" dirty="0" smtClean="0"/>
              <a:t>Schedule: </a:t>
            </a:r>
            <a:r>
              <a:rPr lang="en-US" baseline="0" dirty="0" err="1" smtClean="0"/>
              <a:t>Bd</a:t>
            </a:r>
            <a:r>
              <a:rPr lang="en-US" baseline="0" dirty="0" smtClean="0"/>
              <a:t> approved 22.5M, Start May 16</a:t>
            </a:r>
            <a:r>
              <a:rPr lang="en-US" baseline="30000" dirty="0" smtClean="0"/>
              <a:t>th</a:t>
            </a:r>
            <a:r>
              <a:rPr lang="en-US" baseline="0" dirty="0" smtClean="0"/>
              <a:t>, Phases 1-3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C96CA-5751-4042-B401-78767C6B8A84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4EF8D7-48AE-4667-8D85-37A0E91A89BF}" type="slidenum">
              <a:rPr lang="en-US"/>
              <a:pPr/>
              <a:t>12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xfrm>
            <a:off x="694064" y="4387767"/>
            <a:ext cx="5561949" cy="41559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A99C6A-7AAA-484F-9EB2-DB026992F7F1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84A3D-B670-45A1-A19D-D863DA8CD9CC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4C5CA-4C12-4AEF-82D3-C31B3DCBE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59B1-D198-4714-BA27-2B9E81727A7D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4A16-63C6-4A99-8E21-2BDD06424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31640-F6FF-49BD-87C9-C4F2DB49DA96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EA711-03ED-499B-9F19-B4826B89D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8FABA-859F-4B15-BD7A-4A83F5E55D10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98BEB-80B6-44B8-823C-B3447B3EC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4DFE7-6EB4-4EC6-BFED-24E3D578C909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77AA-E932-474E-AFEA-23615F0F3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8006E-25F6-44C5-AB4B-955ACEF27245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D3A52-0971-44CC-B148-823A407E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590B3-5517-4925-BABD-506CD6ECE612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FD3FD-6A75-4595-B4C7-8E5D3F4B6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98F0-5FAB-4FFC-9FE8-24BEE6B70268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F84D4-FDB5-489E-8D10-90F4711ED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52C1E-219F-4C9C-A124-37396D0F6FE2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730B-FD06-488C-B132-EE125D42C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F9368-824F-4EF0-A0CE-2F9CD73460B9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95636-ED04-4092-96C7-80E6E2E23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8AC53-8A5B-4556-B7B6-5952BB47B23E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036EB-721D-4435-B13F-9B129568F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AAD572-3393-4764-A3B5-570324CA58A1}" type="datetimeFigureOut">
              <a:rPr lang="en-US"/>
              <a:pPr>
                <a:defRPr/>
              </a:pPr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2B8EA3-EDC5-4BEA-8709-44DDC7AE0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Presentations\Bollard%20Movement%202010-11-20.wmv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over Slide"/>
          <p:cNvPicPr>
            <a:picLocks noChangeAspect="1" noChangeArrowheads="1"/>
          </p:cNvPicPr>
          <p:nvPr/>
        </p:nvPicPr>
        <p:blipFill>
          <a:blip r:embed="rId3" cstate="print"/>
          <a:srcRect t="5447" b="3027"/>
          <a:stretch>
            <a:fillRect/>
          </a:stretch>
        </p:blipFill>
        <p:spPr bwMode="auto">
          <a:xfrm>
            <a:off x="-43295" y="-25400"/>
            <a:ext cx="918729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209800" y="5029200"/>
            <a:ext cx="47743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baseline="0" dirty="0">
                <a:solidFill>
                  <a:schemeClr val="bg1"/>
                </a:solidFill>
              </a:rPr>
              <a:t>Villanova University </a:t>
            </a:r>
          </a:p>
          <a:p>
            <a:pPr algn="ctr"/>
            <a:r>
              <a:rPr lang="en-US" sz="2000" b="1" baseline="0" dirty="0">
                <a:solidFill>
                  <a:srgbClr val="F6E03C"/>
                </a:solidFill>
              </a:rPr>
              <a:t>Transforming the Campus </a:t>
            </a:r>
            <a:r>
              <a:rPr lang="en-US" sz="2000" b="1" baseline="0" dirty="0" smtClean="0">
                <a:solidFill>
                  <a:srgbClr val="F6E03C"/>
                </a:solidFill>
              </a:rPr>
              <a:t>Landscape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Town Hall Meeting</a:t>
            </a:r>
            <a:endParaRPr lang="en-US" sz="2000" b="1" baseline="0" dirty="0" smtClean="0">
              <a:solidFill>
                <a:schemeClr val="bg1"/>
              </a:solidFill>
            </a:endParaRPr>
          </a:p>
        </p:txBody>
      </p:sp>
      <p:pic>
        <p:nvPicPr>
          <p:cNvPr id="8201" name="Picture 9" descr="MBTA_logo_Bl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09" y="6289618"/>
            <a:ext cx="2563091" cy="463608"/>
          </a:xfrm>
          <a:prstGeom prst="rect">
            <a:avLst/>
          </a:prstGeom>
          <a:noFill/>
        </p:spPr>
      </p:pic>
      <p:pic>
        <p:nvPicPr>
          <p:cNvPr id="8203" name="Picture 11" descr="Wells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091" y="6324600"/>
            <a:ext cx="1046761" cy="347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24400" y="1676400"/>
            <a:ext cx="14325600" cy="771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4800" y="15240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FF66"/>
                </a:solidFill>
              </a:rPr>
              <a:t>Vasey Plaza - Oreo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Two levels of gathering space:  plazas widened to allow ramps on both sides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b="1" dirty="0" smtClean="0">
                <a:solidFill>
                  <a:schemeClr val="bg2"/>
                </a:solidFill>
              </a:rPr>
              <a:t>Stairs flanked by ramps will rise approximately six feet per tier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b="1" dirty="0" smtClean="0">
                <a:solidFill>
                  <a:schemeClr val="bg2"/>
                </a:solidFill>
              </a:rPr>
              <a:t>Mid-level plaza  will provide access into Belle Air Terrace with outdoor cafe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b="1" dirty="0" smtClean="0">
                <a:solidFill>
                  <a:schemeClr val="bg2"/>
                </a:solidFill>
              </a:rPr>
              <a:t>Convenient access to Vasey from all levels</a:t>
            </a: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Villanova Perspective_Plaza Far_Bef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2256">
            <a:off x="-1593850" y="-530225"/>
            <a:ext cx="11801475" cy="790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johnson\Pictures\EEJ\For villanova slides 2010-10-08\VU_Perspective 4-Connelly Vas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vulogo-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 descr="Villanova Perspective_Plaza Close_Bef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vulogo-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johnson\Pictures\EEJ\For villanova slides 2010-10-08\VU_Perspective 4-Connelly Vas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14600" y="-1206500"/>
            <a:ext cx="21488400" cy="920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johnson\Pictures\EEJ\For villanova slides 2010-10-08\VU_Perspective 4-Connelly Vas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87000" y="-685800"/>
            <a:ext cx="23317200" cy="999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johnson\Pictures\EEJ\For villanova slides 2010-10-08\VU_Perspective 4-Connelly Vas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67800" y="-1066800"/>
            <a:ext cx="27355800" cy="1172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96400" y="1600200"/>
            <a:ext cx="23657468" cy="868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152400"/>
            <a:ext cx="8991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CFF66"/>
                </a:solidFill>
              </a:rPr>
              <a:t>Expanded Oreo</a:t>
            </a:r>
            <a:endParaRPr lang="en-US" sz="1200" dirty="0" smtClean="0">
              <a:solidFill>
                <a:srgbClr val="CCFF66"/>
              </a:solidFill>
            </a:endParaRPr>
          </a:p>
          <a:p>
            <a:r>
              <a:rPr lang="en-US" sz="1200" b="1" dirty="0" smtClean="0">
                <a:solidFill>
                  <a:schemeClr val="bg2"/>
                </a:solidFill>
              </a:rPr>
              <a:t>Ravine between existing Oreo and Dougherty will be leveled to greatly expand gathering space </a:t>
            </a:r>
            <a:endParaRPr lang="en-US" sz="1200" dirty="0" smtClean="0">
              <a:solidFill>
                <a:schemeClr val="bg2"/>
              </a:solidFill>
            </a:endParaRPr>
          </a:p>
          <a:p>
            <a:r>
              <a:rPr lang="en-US" sz="1200" b="1" dirty="0" smtClean="0">
                <a:solidFill>
                  <a:schemeClr val="bg2"/>
                </a:solidFill>
              </a:rPr>
              <a:t>Potential for glass-walled terrace in front of Dougherty for open/closed café</a:t>
            </a:r>
            <a:endParaRPr lang="en-US" sz="1200" dirty="0" smtClean="0">
              <a:solidFill>
                <a:schemeClr val="bg2"/>
              </a:solidFill>
            </a:endParaRPr>
          </a:p>
          <a:p>
            <a:r>
              <a:rPr lang="en-US" sz="1200" b="1" dirty="0" smtClean="0">
                <a:solidFill>
                  <a:schemeClr val="bg2"/>
                </a:solidFill>
              </a:rPr>
              <a:t>Storage space for tables and other student activity needs.  Integral power &amp; communications for events</a:t>
            </a:r>
            <a:endParaRPr lang="en-US" sz="1200" dirty="0" smtClean="0">
              <a:solidFill>
                <a:schemeClr val="bg2"/>
              </a:solidFill>
            </a:endParaRPr>
          </a:p>
          <a:p>
            <a:r>
              <a:rPr lang="en-US" sz="1200" b="1" dirty="0" smtClean="0">
                <a:solidFill>
                  <a:schemeClr val="bg2"/>
                </a:solidFill>
              </a:rPr>
              <a:t>Kennedy ‘wagon wheel’ converted to open oval ‘green’, with tiered seating/stairs at one end.</a:t>
            </a:r>
            <a:endParaRPr lang="en-US" sz="1200" dirty="0" smtClean="0">
              <a:solidFill>
                <a:schemeClr val="bg2"/>
              </a:solidFill>
            </a:endParaRPr>
          </a:p>
          <a:p>
            <a:r>
              <a:rPr lang="en-US" sz="1200" b="1" dirty="0" smtClean="0">
                <a:solidFill>
                  <a:schemeClr val="bg2"/>
                </a:solidFill>
              </a:rPr>
              <a:t>High canopy trees will draw </a:t>
            </a:r>
            <a:r>
              <a:rPr lang="en-US" sz="1200" b="1" dirty="0" err="1" smtClean="0">
                <a:solidFill>
                  <a:schemeClr val="bg2"/>
                </a:solidFill>
              </a:rPr>
              <a:t>Corr’s</a:t>
            </a:r>
            <a:r>
              <a:rPr lang="en-US" sz="1200" b="1" dirty="0" smtClean="0">
                <a:solidFill>
                  <a:schemeClr val="bg2"/>
                </a:solidFill>
              </a:rPr>
              <a:t> majestic façade into space but provide some shade</a:t>
            </a:r>
            <a:endParaRPr lang="en-US" sz="1200" dirty="0" smtClean="0">
              <a:solidFill>
                <a:schemeClr val="bg2"/>
              </a:solidFill>
            </a:endParaRPr>
          </a:p>
          <a:p>
            <a:r>
              <a:rPr lang="en-US" sz="1200" b="1" dirty="0" smtClean="0">
                <a:solidFill>
                  <a:schemeClr val="bg2"/>
                </a:solidFill>
              </a:rPr>
              <a:t>Defines the Oreo while providing two different functional spaces that are visually connected 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J:\DROPBOX\MORRO\Ped Ex B4 Pics\PA07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J:\DROPBOX\MORRO\Ped Ex B4 Pics\PA07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60" y="353820"/>
            <a:ext cx="8200479" cy="61503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94953" y="713401"/>
            <a:ext cx="8010525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75" indent="-727075" eaLnBrk="0" hangingPunct="0"/>
            <a:r>
              <a:rPr lang="en-US" sz="3200" b="1" i="0" dirty="0" smtClean="0">
                <a:solidFill>
                  <a:srgbClr val="FF9933"/>
                </a:solidFill>
              </a:rPr>
              <a:t>Transforming the Campus Landscape</a:t>
            </a:r>
          </a:p>
          <a:p>
            <a:pPr marL="841375" indent="-609600" eaLnBrk="0" hangingPunct="0"/>
            <a:endParaRPr lang="en-US" sz="1600" i="0" dirty="0" smtClean="0">
              <a:solidFill>
                <a:srgbClr val="000066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Goals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Impact to Faculty &amp; Staff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Detailed plans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Schedule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Communication plan to community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i="0" dirty="0" smtClean="0">
              <a:solidFill>
                <a:schemeClr val="bg1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16113" y="2593975"/>
            <a:ext cx="6413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800" i="0">
              <a:solidFill>
                <a:srgbClr val="000066"/>
              </a:solidFill>
            </a:endParaRPr>
          </a:p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400" b="1" i="0">
              <a:solidFill>
                <a:srgbClr val="000066"/>
              </a:solidFill>
            </a:endParaRPr>
          </a:p>
        </p:txBody>
      </p:sp>
      <p:pic>
        <p:nvPicPr>
          <p:cNvPr id="4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</a:p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March 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n Ellipse Perspective 2010.10.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3147"/>
            <a:ext cx="9144000" cy="4251705"/>
          </a:xfrm>
          <a:prstGeom prst="rect">
            <a:avLst/>
          </a:prstGeom>
        </p:spPr>
      </p:pic>
      <p:pic>
        <p:nvPicPr>
          <p:cNvPr id="3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43600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ejohnson\Pictures\EEJ\For villanova slides 2010-10-08\VU_Perspective 1_2010.10.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48400" y="-23813"/>
            <a:ext cx="15621000" cy="726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2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228600" y="221387"/>
            <a:ext cx="868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 smtClean="0">
                <a:solidFill>
                  <a:srgbClr val="CCFF66"/>
                </a:solidFill>
              </a:rPr>
              <a:t>Grotto</a:t>
            </a:r>
            <a:r>
              <a:rPr lang="en-US" sz="1200" b="1" dirty="0" smtClean="0">
                <a:solidFill>
                  <a:schemeClr val="bg2"/>
                </a:solidFill>
              </a:rPr>
              <a:t> – Limit vehicular traffic</a:t>
            </a:r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b="1" dirty="0">
                <a:solidFill>
                  <a:schemeClr val="bg2"/>
                </a:solidFill>
              </a:rPr>
              <a:t>Move low-growth vegetation to front of Alumni Hall </a:t>
            </a:r>
            <a:endParaRPr lang="en-US" sz="1200" b="1" dirty="0" smtClean="0">
              <a:solidFill>
                <a:schemeClr val="bg2"/>
              </a:solidFill>
            </a:endParaRPr>
          </a:p>
          <a:p>
            <a:r>
              <a:rPr lang="en-US" sz="1200" b="1" dirty="0" smtClean="0">
                <a:solidFill>
                  <a:schemeClr val="bg2"/>
                </a:solidFill>
              </a:rPr>
              <a:t>Allow </a:t>
            </a:r>
            <a:r>
              <a:rPr lang="en-US" sz="1200" b="1" dirty="0">
                <a:solidFill>
                  <a:schemeClr val="bg2"/>
                </a:solidFill>
              </a:rPr>
              <a:t>clear sight lines toward new promenade in front of </a:t>
            </a:r>
            <a:r>
              <a:rPr lang="en-US" sz="1200" b="1" dirty="0" err="1">
                <a:solidFill>
                  <a:schemeClr val="bg2"/>
                </a:solidFill>
              </a:rPr>
              <a:t>Corr’s</a:t>
            </a:r>
            <a:r>
              <a:rPr lang="en-US" sz="1200" b="1" dirty="0">
                <a:solidFill>
                  <a:schemeClr val="bg2"/>
                </a:solidFill>
              </a:rPr>
              <a:t> Arch  </a:t>
            </a:r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b="1" dirty="0">
                <a:solidFill>
                  <a:schemeClr val="bg2"/>
                </a:solidFill>
              </a:rPr>
              <a:t>Simplified pathways</a:t>
            </a:r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b="1" dirty="0">
                <a:solidFill>
                  <a:schemeClr val="bg2"/>
                </a:solidFill>
              </a:rPr>
              <a:t>Create [formal] garden central to Alumni Hall’s entrance, with statue/art  or fountain </a:t>
            </a:r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b="1" dirty="0">
                <a:solidFill>
                  <a:schemeClr val="bg2"/>
                </a:solidFill>
              </a:rPr>
              <a:t>Smooth out and widen curves of pathway between </a:t>
            </a:r>
            <a:r>
              <a:rPr lang="en-US" sz="1200" b="1" dirty="0" err="1">
                <a:solidFill>
                  <a:schemeClr val="bg2"/>
                </a:solidFill>
              </a:rPr>
              <a:t>Falvey</a:t>
            </a:r>
            <a:r>
              <a:rPr lang="en-US" sz="1200" b="1" dirty="0">
                <a:solidFill>
                  <a:schemeClr val="bg2"/>
                </a:solidFill>
              </a:rPr>
              <a:t> &amp; west side of </a:t>
            </a:r>
            <a:r>
              <a:rPr lang="en-US" sz="1200" b="1" dirty="0" smtClean="0">
                <a:solidFill>
                  <a:schemeClr val="bg2"/>
                </a:solidFill>
              </a:rPr>
              <a:t>Alumni </a:t>
            </a:r>
          </a:p>
          <a:p>
            <a:r>
              <a:rPr lang="en-US" sz="1200" b="1" dirty="0" smtClean="0">
                <a:solidFill>
                  <a:schemeClr val="bg2"/>
                </a:solidFill>
              </a:rPr>
              <a:t>Relocate </a:t>
            </a:r>
            <a:r>
              <a:rPr lang="en-US" sz="1200" b="1" dirty="0">
                <a:solidFill>
                  <a:schemeClr val="bg2"/>
                </a:solidFill>
              </a:rPr>
              <a:t>statue </a:t>
            </a:r>
            <a:r>
              <a:rPr lang="en-US" sz="1200" b="1" dirty="0" smtClean="0">
                <a:solidFill>
                  <a:schemeClr val="bg2"/>
                </a:solidFill>
              </a:rPr>
              <a:t>of St Augustine to </a:t>
            </a:r>
            <a:r>
              <a:rPr lang="en-US" sz="1200" b="1" dirty="0">
                <a:solidFill>
                  <a:schemeClr val="bg2"/>
                </a:solidFill>
              </a:rPr>
              <a:t>provide more visibility</a:t>
            </a:r>
            <a:endParaRPr lang="en-US" sz="1200" dirty="0">
              <a:solidFill>
                <a:schemeClr val="bg2"/>
              </a:solidFill>
            </a:endParaRPr>
          </a:p>
          <a:p>
            <a:r>
              <a:rPr lang="en-US" sz="1200" b="1" dirty="0">
                <a:solidFill>
                  <a:schemeClr val="bg2"/>
                </a:solidFill>
              </a:rPr>
              <a:t>Improve student passageway between St Rita/Alumni past Monastery to </a:t>
            </a:r>
            <a:r>
              <a:rPr lang="en-US" sz="1200" b="1" dirty="0" smtClean="0">
                <a:solidFill>
                  <a:schemeClr val="bg2"/>
                </a:solidFill>
              </a:rPr>
              <a:t>Tolentine  </a:t>
            </a:r>
          </a:p>
          <a:p>
            <a:r>
              <a:rPr lang="en-US" sz="1200" b="1" dirty="0" smtClean="0">
                <a:solidFill>
                  <a:schemeClr val="bg2"/>
                </a:solidFill>
              </a:rPr>
              <a:t>Smaller, more intimate </a:t>
            </a:r>
            <a:r>
              <a:rPr lang="en-US" sz="1200" b="1" dirty="0">
                <a:solidFill>
                  <a:schemeClr val="bg2"/>
                </a:solidFill>
              </a:rPr>
              <a:t>grotto located  between Austin &amp; St Rita Halls</a:t>
            </a: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19600" y="2057400"/>
            <a:ext cx="20193000" cy="716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6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57347" name="Picture 5" descr="Campus Concept Plan_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0200" y="-1752600"/>
            <a:ext cx="27424063" cy="137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VU 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4113212" cy="3084512"/>
          </a:xfrm>
          <a:prstGeom prst="rect">
            <a:avLst/>
          </a:prstGeom>
          <a:noFill/>
        </p:spPr>
      </p:pic>
      <p:pic>
        <p:nvPicPr>
          <p:cNvPr id="7" name="Picture 7" descr="VU - Aust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52400"/>
            <a:ext cx="4113212" cy="3084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4" descr="Campus Concept Plan_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62800" y="-1141413"/>
            <a:ext cx="22852063" cy="1142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AutoShape 5"/>
          <p:cNvSpPr>
            <a:spLocks noChangeArrowheads="1"/>
          </p:cNvSpPr>
          <p:nvPr/>
        </p:nvSpPr>
        <p:spPr bwMode="auto">
          <a:xfrm rot="-1634676">
            <a:off x="1828800" y="4238625"/>
            <a:ext cx="993775" cy="1025525"/>
          </a:xfrm>
          <a:prstGeom prst="rightArrow">
            <a:avLst>
              <a:gd name="adj1" fmla="val 50000"/>
              <a:gd name="adj2" fmla="val 2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6" name="Picture 6" descr="IMG_0823"/>
          <p:cNvPicPr>
            <a:picLocks noChangeAspect="1" noChangeArrowheads="1"/>
          </p:cNvPicPr>
          <p:nvPr/>
        </p:nvPicPr>
        <p:blipFill>
          <a:blip r:embed="rId4" cstate="print"/>
          <a:srcRect b="8290"/>
          <a:stretch>
            <a:fillRect/>
          </a:stretch>
        </p:blipFill>
        <p:spPr bwMode="auto">
          <a:xfrm>
            <a:off x="4752975" y="438150"/>
            <a:ext cx="411321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IMG_0825"/>
          <p:cNvPicPr>
            <a:picLocks noChangeAspect="1" noChangeArrowheads="1"/>
          </p:cNvPicPr>
          <p:nvPr/>
        </p:nvPicPr>
        <p:blipFill>
          <a:blip r:embed="rId5" cstate="print"/>
          <a:srcRect b="9210"/>
          <a:stretch>
            <a:fillRect/>
          </a:stretch>
        </p:blipFill>
        <p:spPr bwMode="auto">
          <a:xfrm>
            <a:off x="4716463" y="3568700"/>
            <a:ext cx="4113212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IMG_0826"/>
          <p:cNvPicPr>
            <a:picLocks noChangeAspect="1" noChangeArrowheads="1"/>
          </p:cNvPicPr>
          <p:nvPr/>
        </p:nvPicPr>
        <p:blipFill>
          <a:blip r:embed="rId6" cstate="print"/>
          <a:srcRect l="-345" r="-1431"/>
          <a:stretch>
            <a:fillRect/>
          </a:stretch>
        </p:blipFill>
        <p:spPr bwMode="auto">
          <a:xfrm>
            <a:off x="330200" y="396875"/>
            <a:ext cx="4113213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ejohnson\Pictures\EEJ\For villanova slides 2010-10-08\VU_Perspective 3-Corr_updat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vulogo-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943600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7587" name="Picture 4" descr="Campus Concept Plan_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62800" y="-1141413"/>
            <a:ext cx="22852063" cy="1142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5" descr="Picture 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92113"/>
            <a:ext cx="4113212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AutoShape 6"/>
          <p:cNvSpPr>
            <a:spLocks noChangeArrowheads="1"/>
          </p:cNvSpPr>
          <p:nvPr/>
        </p:nvSpPr>
        <p:spPr bwMode="auto">
          <a:xfrm rot="4341150">
            <a:off x="2565400" y="4391025"/>
            <a:ext cx="993775" cy="1025525"/>
          </a:xfrm>
          <a:prstGeom prst="rightArrow">
            <a:avLst>
              <a:gd name="adj1" fmla="val 50000"/>
              <a:gd name="adj2" fmla="val 2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7590" name="Picture 7" descr="Grotto 3"/>
          <p:cNvPicPr>
            <a:picLocks noChangeAspect="1" noChangeArrowheads="1"/>
          </p:cNvPicPr>
          <p:nvPr/>
        </p:nvPicPr>
        <p:blipFill>
          <a:blip r:embed="rId5" cstate="print"/>
          <a:srcRect b="13429"/>
          <a:stretch>
            <a:fillRect/>
          </a:stretch>
        </p:blipFill>
        <p:spPr bwMode="auto">
          <a:xfrm>
            <a:off x="4716463" y="392113"/>
            <a:ext cx="4113212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3" name="Picture 1" descr="J:\DROPBOX\MORRO\Ped Ex B4 Pics\PA07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57200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6105 A301 Grotto Ausitn A301 .jpg"/>
          <p:cNvPicPr>
            <a:picLocks noChangeAspect="1"/>
          </p:cNvPicPr>
          <p:nvPr/>
        </p:nvPicPr>
        <p:blipFill>
          <a:blip r:embed="rId2" cstate="print"/>
          <a:srcRect l="14375" t="9949" r="16281" b="17703"/>
          <a:stretch>
            <a:fillRect/>
          </a:stretch>
        </p:blipFill>
        <p:spPr bwMode="auto">
          <a:xfrm>
            <a:off x="228600" y="381000"/>
            <a:ext cx="8763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6105 A301 Grotto Ausitn A301 .jpg"/>
          <p:cNvPicPr>
            <a:picLocks noChangeAspect="1"/>
          </p:cNvPicPr>
          <p:nvPr/>
        </p:nvPicPr>
        <p:blipFill>
          <a:blip r:embed="rId2" cstate="print"/>
          <a:srcRect l="49953" t="24419" r="13869" b="53877"/>
          <a:stretch>
            <a:fillRect/>
          </a:stretch>
        </p:blipFill>
        <p:spPr bwMode="auto">
          <a:xfrm>
            <a:off x="4343400" y="1676400"/>
            <a:ext cx="457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J:\DROPBOX\MORRO\Ped Ex B4 Pics\PA07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60" y="353820"/>
            <a:ext cx="8200479" cy="61503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tto Perspective 2010.10.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1687"/>
            <a:ext cx="9144000" cy="4514626"/>
          </a:xfrm>
          <a:prstGeom prst="rect">
            <a:avLst/>
          </a:prstGeom>
        </p:spPr>
      </p:pic>
      <p:pic>
        <p:nvPicPr>
          <p:cNvPr id="3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43600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94953" y="713401"/>
            <a:ext cx="8091847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41375" indent="-727075" eaLnBrk="0" hangingPunct="0"/>
            <a:r>
              <a:rPr lang="en-US" sz="3200" b="1" i="0" dirty="0" smtClean="0">
                <a:solidFill>
                  <a:srgbClr val="FF9933"/>
                </a:solidFill>
              </a:rPr>
              <a:t>Transforming the Campus Landscape</a:t>
            </a:r>
          </a:p>
          <a:p>
            <a:pPr marL="841375" indent="-609600" eaLnBrk="0" hangingPunct="0"/>
            <a:endParaRPr lang="en-US" sz="1600" i="0" dirty="0" smtClean="0">
              <a:solidFill>
                <a:srgbClr val="000066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Goals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Safety – vehicle free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Pedestrian friendly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More accessible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Aesthetically beautiful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i="0" dirty="0" smtClean="0">
                <a:solidFill>
                  <a:srgbClr val="FFFF00"/>
                </a:solidFill>
              </a:rPr>
              <a:t>Create &amp; improve outdoor living spaces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Impact to Faculty &amp; Staff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Detailed plans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Schedule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Communication plan to community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16113" y="2593975"/>
            <a:ext cx="6413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Tx/>
              <a:buAutoNum type="arabicPeriod"/>
            </a:pPr>
            <a:endParaRPr lang="en-US" sz="2400" b="1" i="0" dirty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800" i="0" dirty="0">
              <a:solidFill>
                <a:srgbClr val="000066"/>
              </a:solidFill>
            </a:endParaRPr>
          </a:p>
          <a:p>
            <a:pPr marL="457200" indent="-457200" eaLnBrk="0" hangingPunct="0">
              <a:buFontTx/>
              <a:buAutoNum type="arabicPeriod"/>
            </a:pPr>
            <a:endParaRPr lang="en-US" sz="2400" b="1" i="0" dirty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400" b="1" i="0" dirty="0">
              <a:solidFill>
                <a:srgbClr val="000066"/>
              </a:solidFill>
            </a:endParaRPr>
          </a:p>
        </p:txBody>
      </p:sp>
      <p:pic>
        <p:nvPicPr>
          <p:cNvPr id="4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610" name="Object 2"/>
          <p:cNvGraphicFramePr>
            <a:graphicFrameLocks noChangeAspect="1"/>
          </p:cNvGraphicFramePr>
          <p:nvPr/>
        </p:nvGraphicFramePr>
        <p:xfrm>
          <a:off x="0" y="457200"/>
          <a:ext cx="9189662" cy="5943600"/>
        </p:xfrm>
        <a:graphic>
          <a:graphicData uri="http://schemas.openxmlformats.org/presentationml/2006/ole">
            <p:oleObj spid="_x0000_s324610" name="Acrobat Document" r:id="rId3" imgW="9319154" imgH="6027258" progId="AcroExch.Document.7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5634" name="Object 2"/>
          <p:cNvGraphicFramePr>
            <a:graphicFrameLocks noChangeAspect="1"/>
          </p:cNvGraphicFramePr>
          <p:nvPr/>
        </p:nvGraphicFramePr>
        <p:xfrm>
          <a:off x="0" y="457200"/>
          <a:ext cx="9144000" cy="5914067"/>
        </p:xfrm>
        <a:graphic>
          <a:graphicData uri="http://schemas.openxmlformats.org/presentationml/2006/ole">
            <p:oleObj spid="_x0000_s325634" name="Acrobat Document" r:id="rId3" imgW="9319154" imgH="6027258" progId="AcroExch.Document.7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658" name="Object 2"/>
          <p:cNvGraphicFramePr>
            <a:graphicFrameLocks noChangeAspect="1"/>
          </p:cNvGraphicFramePr>
          <p:nvPr/>
        </p:nvGraphicFramePr>
        <p:xfrm>
          <a:off x="0" y="457200"/>
          <a:ext cx="9144000" cy="5914067"/>
        </p:xfrm>
        <a:graphic>
          <a:graphicData uri="http://schemas.openxmlformats.org/presentationml/2006/ole">
            <p:oleObj spid="_x0000_s326658" name="Acrobat Document" r:id="rId3" imgW="9319154" imgH="6027258" progId="AcroExch.Document.7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9227" y="407504"/>
            <a:ext cx="5901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 smtClean="0">
                <a:solidFill>
                  <a:srgbClr val="FF9933"/>
                </a:solidFill>
                <a:ea typeface="Calibri" pitchFamily="34" charset="0"/>
                <a:cs typeface="Times New Roman" pitchFamily="18" charset="0"/>
              </a:rPr>
              <a:t>Phase 1:   Mid May – November 2011</a:t>
            </a:r>
            <a:endParaRPr lang="en-US" sz="2800" dirty="0">
              <a:solidFill>
                <a:srgbClr val="FF9933"/>
              </a:solidFill>
            </a:endParaRPr>
          </a:p>
        </p:txBody>
      </p:sp>
      <p:pic>
        <p:nvPicPr>
          <p:cNvPr id="5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kprince\AppData\Local\Microsoft\Windows\Temporary Internet Files\Content.Outlook\8KVV97R5\Phase 1_90%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0615" y="408153"/>
            <a:ext cx="5581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800" b="1" i="0" dirty="0" smtClean="0">
                <a:solidFill>
                  <a:srgbClr val="FF9933"/>
                </a:solidFill>
              </a:rPr>
              <a:t>Phase 2:  Mid May – October 2012</a:t>
            </a:r>
            <a:endParaRPr lang="en-US" sz="2800" i="0" dirty="0" smtClean="0">
              <a:solidFill>
                <a:srgbClr val="FF9933"/>
              </a:solidFill>
            </a:endParaRPr>
          </a:p>
        </p:txBody>
      </p:sp>
      <p:pic>
        <p:nvPicPr>
          <p:cNvPr id="4" name="Picture 9" descr="vulogo-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2065" name="Picture 1" descr="C:\Users\kprince\AppData\Local\Microsoft\Windows\Temporary Internet Files\Content.Outlook\8KVV97R5\Slide 4_Phase 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8537" y="457200"/>
            <a:ext cx="549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b="1" i="0" dirty="0" smtClean="0">
                <a:solidFill>
                  <a:srgbClr val="FF9933"/>
                </a:solidFill>
              </a:rPr>
              <a:t>Phase 3:  Mid May – October 2013</a:t>
            </a:r>
            <a:endParaRPr lang="en-US" sz="2800" i="0" dirty="0" smtClean="0">
              <a:solidFill>
                <a:srgbClr val="FF9933"/>
              </a:solidFill>
            </a:endParaRPr>
          </a:p>
        </p:txBody>
      </p:sp>
      <p:pic>
        <p:nvPicPr>
          <p:cNvPr id="5" name="Picture 9" descr="vulogo-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8993" name="Picture 1" descr="C:\Users\kprince\AppData\Local\Microsoft\Windows\Temporary Internet Files\Content.Outlook\8KVV97R5\Slide 5_Phase 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6748" y="427383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 smtClean="0">
                <a:solidFill>
                  <a:srgbClr val="FF9933"/>
                </a:solidFill>
              </a:rPr>
              <a:t>All Phases</a:t>
            </a:r>
            <a:endParaRPr lang="en-US" sz="2800" b="1" i="0" dirty="0">
              <a:solidFill>
                <a:srgbClr val="FF9933"/>
              </a:solidFill>
            </a:endParaRPr>
          </a:p>
        </p:txBody>
      </p:sp>
      <p:pic>
        <p:nvPicPr>
          <p:cNvPr id="4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kprince\AppData\Local\Microsoft\Windows\Temporary Internet Files\Content.Outlook\8KVV97R5\Phase all_90%C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</a:p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March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381000"/>
            <a:ext cx="2790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9933"/>
                </a:solidFill>
              </a:rPr>
              <a:t>Church Access</a:t>
            </a:r>
            <a:endParaRPr lang="en-US" sz="2800" b="1" dirty="0">
              <a:solidFill>
                <a:srgbClr val="FF9933"/>
              </a:solidFill>
            </a:endParaRPr>
          </a:p>
        </p:txBody>
      </p:sp>
      <p:graphicFrame>
        <p:nvGraphicFramePr>
          <p:cNvPr id="365570" name="Object 2"/>
          <p:cNvGraphicFramePr>
            <a:graphicFrameLocks noChangeAspect="1"/>
          </p:cNvGraphicFramePr>
          <p:nvPr/>
        </p:nvGraphicFramePr>
        <p:xfrm>
          <a:off x="0" y="1144869"/>
          <a:ext cx="9144000" cy="4568262"/>
        </p:xfrm>
        <a:graphic>
          <a:graphicData uri="http://schemas.openxmlformats.org/presentationml/2006/ole">
            <p:oleObj spid="_x0000_s365570" name="Acrobat Document" r:id="rId3" imgW="9319154" imgH="4655658" progId="AcroExch.Document.7">
              <p:embed/>
            </p:oleObj>
          </a:graphicData>
        </a:graphic>
      </p:graphicFrame>
      <p:pic>
        <p:nvPicPr>
          <p:cNvPr id="5" name="Picture 9" descr="vulogo-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94953" y="713401"/>
            <a:ext cx="8010525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75" indent="-727075" eaLnBrk="0" hangingPunct="0"/>
            <a:r>
              <a:rPr lang="en-US" sz="3200" b="1" i="0" dirty="0" smtClean="0">
                <a:solidFill>
                  <a:srgbClr val="FF9933"/>
                </a:solidFill>
              </a:rPr>
              <a:t>Transforming the Campus Landscape</a:t>
            </a:r>
          </a:p>
          <a:p>
            <a:pPr marL="841375" indent="-609600" eaLnBrk="0" hangingPunct="0"/>
            <a:endParaRPr lang="en-US" sz="1600" i="0" dirty="0" smtClean="0">
              <a:solidFill>
                <a:srgbClr val="000066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Goals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Impact to Faculty &amp; Staff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Detailed plans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Schedule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Communication plan to community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i="0" dirty="0" smtClean="0">
              <a:solidFill>
                <a:schemeClr val="bg1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16113" y="2593975"/>
            <a:ext cx="6413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800" i="0">
              <a:solidFill>
                <a:srgbClr val="000066"/>
              </a:solidFill>
            </a:endParaRPr>
          </a:p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400" b="1" i="0">
              <a:solidFill>
                <a:srgbClr val="000066"/>
              </a:solidFill>
            </a:endParaRPr>
          </a:p>
        </p:txBody>
      </p:sp>
      <p:pic>
        <p:nvPicPr>
          <p:cNvPr id="4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78769" y="422088"/>
            <a:ext cx="8010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75" indent="-727075" algn="ctr" eaLnBrk="0" hangingPunct="0"/>
            <a:r>
              <a:rPr lang="en-US" sz="3200" b="1" i="0" dirty="0" smtClean="0">
                <a:solidFill>
                  <a:srgbClr val="FF5050"/>
                </a:solidFill>
              </a:rPr>
              <a:t>Communication Plan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16113" y="2593975"/>
            <a:ext cx="6413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800" i="0">
              <a:solidFill>
                <a:srgbClr val="000066"/>
              </a:solidFill>
            </a:endParaRPr>
          </a:p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400" b="1" i="0">
              <a:solidFill>
                <a:srgbClr val="00006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64460" y="1049042"/>
          <a:ext cx="6096000" cy="4795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Board</a:t>
                      </a:r>
                      <a:r>
                        <a:rPr lang="en-US" dirty="0" smtClean="0"/>
                        <a:t> of Trustees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Board meeting updates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President’s Cabinet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Cabinet meeting updates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Augustinian Order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Meetings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St. Thomas of Villanova Parish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Meetings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Students, Faculty, Staff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Town Hall meetings</a:t>
                      </a:r>
                    </a:p>
                    <a:p>
                      <a:r>
                        <a:rPr lang="en-US" dirty="0" smtClean="0"/>
                        <a:t>Print brochures, Fr Peter </a:t>
                      </a:r>
                      <a:r>
                        <a:rPr lang="en-US" dirty="0" err="1" smtClean="0"/>
                        <a:t>Ltr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Article in Villanovan</a:t>
                      </a:r>
                    </a:p>
                    <a:p>
                      <a:r>
                        <a:rPr lang="en-US" dirty="0" smtClean="0"/>
                        <a:t>Web page content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Vendors, Delivery providers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Letter from Procurement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Alumni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Article in Villanova Magazine</a:t>
                      </a:r>
                    </a:p>
                    <a:p>
                      <a:r>
                        <a:rPr lang="en-US" dirty="0" smtClean="0"/>
                        <a:t>Nova Notes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Neighbors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Neighbors Update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All, public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 site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94953" y="713401"/>
            <a:ext cx="80105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75" indent="-727075" eaLnBrk="0" hangingPunct="0"/>
            <a:r>
              <a:rPr lang="en-US" sz="3200" b="1" i="0" dirty="0" smtClean="0">
                <a:solidFill>
                  <a:srgbClr val="FF9933"/>
                </a:solidFill>
              </a:rPr>
              <a:t>Transforming the Campus Landscape</a:t>
            </a:r>
          </a:p>
          <a:p>
            <a:pPr marL="841375" indent="-609600" eaLnBrk="0" hangingPunct="0"/>
            <a:endParaRPr lang="en-US" sz="1600" i="0" dirty="0" smtClean="0">
              <a:solidFill>
                <a:srgbClr val="000066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Goals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Impact to Faculty &amp; Staff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i="0" dirty="0" smtClean="0">
                <a:solidFill>
                  <a:srgbClr val="FFFF00"/>
                </a:solidFill>
              </a:rPr>
              <a:t>No through traffic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Villanova service vehicle access to core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Use Fedigan gate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i="0" dirty="0" smtClean="0">
                <a:solidFill>
                  <a:srgbClr val="FFFF00"/>
                </a:solidFill>
              </a:rPr>
              <a:t>Additional parking in front of Tolentine</a:t>
            </a:r>
          </a:p>
          <a:p>
            <a:pPr marL="1298575" lvl="1" indent="-609600" eaLnBrk="0" hangingPunct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Moveable bollards</a:t>
            </a:r>
            <a:endParaRPr lang="en-US" sz="2800" i="0" dirty="0" smtClean="0">
              <a:solidFill>
                <a:srgbClr val="FFFF00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Detailed plans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Schedule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Communication plan to community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i="0" dirty="0" smtClean="0">
              <a:solidFill>
                <a:schemeClr val="bg1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16113" y="2593975"/>
            <a:ext cx="6413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800" i="0">
              <a:solidFill>
                <a:srgbClr val="000066"/>
              </a:solidFill>
            </a:endParaRPr>
          </a:p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400" b="1" i="0">
              <a:solidFill>
                <a:srgbClr val="000066"/>
              </a:solidFill>
            </a:endParaRPr>
          </a:p>
        </p:txBody>
      </p:sp>
      <p:pic>
        <p:nvPicPr>
          <p:cNvPr id="4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over Slide"/>
          <p:cNvPicPr>
            <a:picLocks noChangeAspect="1" noChangeArrowheads="1"/>
          </p:cNvPicPr>
          <p:nvPr/>
        </p:nvPicPr>
        <p:blipFill>
          <a:blip r:embed="rId3" cstate="print"/>
          <a:srcRect t="5447" b="3027"/>
          <a:stretch>
            <a:fillRect/>
          </a:stretch>
        </p:blipFill>
        <p:spPr bwMode="auto">
          <a:xfrm>
            <a:off x="-43295" y="-25400"/>
            <a:ext cx="918729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209800" y="5257800"/>
            <a:ext cx="4774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baseline="0" dirty="0">
                <a:solidFill>
                  <a:schemeClr val="bg1"/>
                </a:solidFill>
              </a:rPr>
              <a:t>Villanova University </a:t>
            </a:r>
          </a:p>
          <a:p>
            <a:pPr algn="ctr"/>
            <a:r>
              <a:rPr lang="en-US" sz="2000" b="1" baseline="0" dirty="0">
                <a:solidFill>
                  <a:srgbClr val="F6E03C"/>
                </a:solidFill>
              </a:rPr>
              <a:t>Transforming the Campus </a:t>
            </a:r>
            <a:r>
              <a:rPr lang="en-US" sz="2000" b="1" baseline="0" dirty="0" smtClean="0">
                <a:solidFill>
                  <a:srgbClr val="F6E03C"/>
                </a:solidFill>
              </a:rPr>
              <a:t>Landscape</a:t>
            </a:r>
          </a:p>
        </p:txBody>
      </p:sp>
      <p:pic>
        <p:nvPicPr>
          <p:cNvPr id="8201" name="Picture 9" descr="MBTA_logo_Bl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09" y="6289618"/>
            <a:ext cx="2563091" cy="463608"/>
          </a:xfrm>
          <a:prstGeom prst="rect">
            <a:avLst/>
          </a:prstGeom>
          <a:noFill/>
        </p:spPr>
      </p:pic>
      <p:pic>
        <p:nvPicPr>
          <p:cNvPr id="8203" name="Picture 11" descr="Wells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091" y="6324600"/>
            <a:ext cx="1046761" cy="347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94953" y="713401"/>
            <a:ext cx="8010525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41375" indent="-727075" eaLnBrk="0" hangingPunct="0"/>
            <a:r>
              <a:rPr lang="en-US" sz="3200" b="1" i="0" dirty="0" smtClean="0">
                <a:solidFill>
                  <a:srgbClr val="FF9933"/>
                </a:solidFill>
              </a:rPr>
              <a:t>Transforming the Campus Landscape</a:t>
            </a:r>
          </a:p>
          <a:p>
            <a:pPr marL="841375" indent="-609600" eaLnBrk="0" hangingPunct="0"/>
            <a:endParaRPr lang="en-US" sz="1600" i="0" dirty="0" smtClean="0">
              <a:solidFill>
                <a:srgbClr val="000066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chemeClr val="bg1"/>
                </a:solidFill>
              </a:rPr>
              <a:t>Goals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Impact to Faculty &amp; Staff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i="0" dirty="0" smtClean="0">
                <a:solidFill>
                  <a:srgbClr val="FFFF00"/>
                </a:solidFill>
              </a:rPr>
              <a:t>Detailed plans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Schedule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Communication plan to community</a:t>
            </a: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841375" indent="-609600" eaLnBrk="0" hangingPunct="0">
              <a:buFont typeface="Arial" pitchFamily="34" charset="0"/>
              <a:buChar char="•"/>
            </a:pPr>
            <a:endParaRPr lang="en-US" sz="2800" i="0" dirty="0" smtClean="0">
              <a:solidFill>
                <a:schemeClr val="bg1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16113" y="2593975"/>
            <a:ext cx="6413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800" i="0">
              <a:solidFill>
                <a:srgbClr val="000066"/>
              </a:solidFill>
            </a:endParaRPr>
          </a:p>
          <a:p>
            <a:pPr marL="457200" indent="-457200" eaLnBrk="0" hangingPunct="0">
              <a:buFontTx/>
              <a:buAutoNum type="arabicPeriod"/>
            </a:pPr>
            <a:endParaRPr lang="en-US" sz="2400" b="1" i="0">
              <a:solidFill>
                <a:srgbClr val="000066"/>
              </a:solidFill>
            </a:endParaRPr>
          </a:p>
          <a:p>
            <a:pPr marL="457200" indent="-457200" eaLnBrk="0" hangingPunct="0"/>
            <a:endParaRPr lang="en-US" sz="2400" b="1" i="0">
              <a:solidFill>
                <a:srgbClr val="000066"/>
              </a:solidFill>
            </a:endParaRPr>
          </a:p>
        </p:txBody>
      </p:sp>
      <p:pic>
        <p:nvPicPr>
          <p:cNvPr id="4" name="Picture 9" descr="vulogo-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116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Town Hall Meeting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March  2011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522" name="Object 2"/>
          <p:cNvGraphicFramePr>
            <a:graphicFrameLocks noChangeAspect="1"/>
          </p:cNvGraphicFramePr>
          <p:nvPr/>
        </p:nvGraphicFramePr>
        <p:xfrm>
          <a:off x="0" y="1219200"/>
          <a:ext cx="9144000" cy="4568262"/>
        </p:xfrm>
        <a:graphic>
          <a:graphicData uri="http://schemas.openxmlformats.org/presentationml/2006/ole">
            <p:oleObj spid="_x0000_s363522" name="Acrobat Document" r:id="rId3" imgW="9319154" imgH="4655658" progId="AcroExch.Document.7">
              <p:embed/>
            </p:oleObj>
          </a:graphicData>
        </a:graphic>
      </p:graphicFrame>
      <p:pic>
        <p:nvPicPr>
          <p:cNvPr id="3" name="Picture 9" descr="vulogo-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113" y="6016625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481262" y="0"/>
          <a:ext cx="6379469" cy="8256233"/>
        </p:xfrm>
        <a:graphic>
          <a:graphicData uri="http://schemas.openxmlformats.org/presentationml/2006/ole">
            <p:oleObj spid="_x0000_s294914" name="Acrobat Document" r:id="rId3" imgW="5830114" imgH="7542857" progId="AcroExch.Document.7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9400" y="228600"/>
            <a:ext cx="3555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9933"/>
                </a:solidFill>
              </a:rPr>
              <a:t>Moveable Bollards</a:t>
            </a:r>
            <a:endParaRPr lang="en-US" sz="3200" dirty="0">
              <a:solidFill>
                <a:srgbClr val="FF9933"/>
              </a:solidFill>
            </a:endParaRPr>
          </a:p>
        </p:txBody>
      </p:sp>
      <p:pic>
        <p:nvPicPr>
          <p:cNvPr id="7" name="Bollard Movement 2010-11-20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990600"/>
            <a:ext cx="6273800" cy="4705350"/>
          </a:xfrm>
          <a:prstGeom prst="rect">
            <a:avLst/>
          </a:prstGeom>
        </p:spPr>
      </p:pic>
      <p:pic>
        <p:nvPicPr>
          <p:cNvPr id="9" name="Picture 9" descr="vulogo-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6088062"/>
            <a:ext cx="1763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1992438"/>
            <a:ext cx="10166820" cy="973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152400"/>
            <a:ext cx="876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FF66"/>
                </a:solidFill>
              </a:rPr>
              <a:t>Sheehan-Sullivan Quad </a:t>
            </a:r>
            <a:endParaRPr lang="en-US" dirty="0" smtClean="0">
              <a:solidFill>
                <a:srgbClr val="CCFF6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/>
                </a:solidFill>
              </a:rPr>
              <a:t> Adequate pedestrian walkway from Bartley to Oreo</a:t>
            </a:r>
            <a:endParaRPr lang="en-US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/>
                </a:solidFill>
              </a:rPr>
              <a:t> Seating areas offset from walkway</a:t>
            </a:r>
            <a:endParaRPr lang="en-US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/>
                </a:solidFill>
              </a:rPr>
              <a:t> Segregated shaded gathering areas in both building  courtyards.</a:t>
            </a:r>
            <a:endParaRPr lang="en-US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/>
                </a:solidFill>
              </a:rPr>
              <a:t> Handicap access from Dougherty Dr. at Bartley &amp; Vasey ends of Sheehan Hall</a:t>
            </a:r>
            <a:endParaRPr lang="en-US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/>
                </a:solidFill>
              </a:rPr>
              <a:t> Improved pathways from Driscoll Hall to main campus </a:t>
            </a:r>
            <a:endParaRPr lang="en-US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845</Words>
  <Application>Microsoft Office PowerPoint</Application>
  <PresentationFormat>On-screen Show (4:3)</PresentationFormat>
  <Paragraphs>178</Paragraphs>
  <Slides>40</Slides>
  <Notes>22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Villanova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Wildcat</cp:lastModifiedBy>
  <cp:revision>132</cp:revision>
  <dcterms:created xsi:type="dcterms:W3CDTF">2010-09-28T14:34:03Z</dcterms:created>
  <dcterms:modified xsi:type="dcterms:W3CDTF">2011-04-13T14:58:18Z</dcterms:modified>
</cp:coreProperties>
</file>