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9" r:id="rId2"/>
    <p:sldId id="262" r:id="rId3"/>
    <p:sldId id="277" r:id="rId4"/>
    <p:sldId id="258" r:id="rId5"/>
    <p:sldId id="275" r:id="rId6"/>
    <p:sldId id="260" r:id="rId7"/>
    <p:sldId id="276" r:id="rId8"/>
    <p:sldId id="280" r:id="rId9"/>
    <p:sldId id="265" r:id="rId10"/>
    <p:sldId id="267" r:id="rId11"/>
    <p:sldId id="268" r:id="rId12"/>
    <p:sldId id="281" r:id="rId13"/>
    <p:sldId id="269" r:id="rId14"/>
    <p:sldId id="282" r:id="rId15"/>
    <p:sldId id="270" r:id="rId16"/>
    <p:sldId id="271" r:id="rId17"/>
    <p:sldId id="272" r:id="rId18"/>
    <p:sldId id="273" r:id="rId1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60"/>
  </p:normalViewPr>
  <p:slideViewPr>
    <p:cSldViewPr>
      <p:cViewPr varScale="1">
        <p:scale>
          <a:sx n="65" d="100"/>
          <a:sy n="65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B27A2-794D-4A4C-AA8E-739717CFA406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D15D2-6B59-4EFA-BAA7-84655A596D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the Mission Statement – as our Enduring Commitment to foster academic excellence we . .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D15D2-6B59-4EFA-BAA7-84655A596DC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Based</a:t>
            </a:r>
            <a:r>
              <a:rPr lang="en-US" baseline="0" dirty="0" smtClean="0"/>
              <a:t> on the longitudinal database from the 2010 CSS matched with their TFS survey data.</a:t>
            </a:r>
          </a:p>
          <a:p>
            <a:r>
              <a:rPr lang="en-US" baseline="0" dirty="0" smtClean="0"/>
              <a:t>Selected values with significance at .001 level and effect sizes of .2 or greater. 8 out of 17 traits rated.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D15D2-6B59-4EFA-BAA7-84655A596DC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Based</a:t>
            </a:r>
            <a:r>
              <a:rPr lang="en-US" baseline="0" dirty="0" smtClean="0"/>
              <a:t> on the longitudinal database from the 2010 CSS matched with their TFS survey data.</a:t>
            </a:r>
          </a:p>
          <a:p>
            <a:r>
              <a:rPr lang="en-US" baseline="0" dirty="0" smtClean="0"/>
              <a:t>Selected values with significance at .001 level and effect sizes of .2 or greater. 8 out of 17 traits rated.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D15D2-6B59-4EFA-BAA7-84655A596DC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Based</a:t>
            </a:r>
            <a:r>
              <a:rPr lang="en-US" baseline="0" dirty="0" smtClean="0"/>
              <a:t> on the longitudinal database from the 2010 CSS matched with their TFS survey data they completed as freshmen.</a:t>
            </a:r>
          </a:p>
          <a:p>
            <a:r>
              <a:rPr lang="en-US" baseline="0" dirty="0" smtClean="0"/>
              <a:t>Selected values with significance at .001 level and effect sizes of .2 or greater. 12 out of 22 items rated.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D15D2-6B59-4EFA-BAA7-84655A596DC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Based</a:t>
            </a:r>
            <a:r>
              <a:rPr lang="en-US" baseline="0" dirty="0" smtClean="0"/>
              <a:t> on the longitudinal database from the 2010 CSS matched with their TFS survey data they completed as freshmen.</a:t>
            </a:r>
          </a:p>
          <a:p>
            <a:r>
              <a:rPr lang="en-US" baseline="0" dirty="0" smtClean="0"/>
              <a:t>Selected values with significance at .001 level and effect sizes of .2 or greater. 12 out of 22 items rated.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D15D2-6B59-4EFA-BAA7-84655A596DC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Please indicate the importance to you personally of each of the following.</a:t>
            </a:r>
          </a:p>
          <a:p>
            <a:r>
              <a:rPr lang="en-US" dirty="0" smtClean="0"/>
              <a:t>4-point scale;</a:t>
            </a:r>
            <a:r>
              <a:rPr lang="en-US" baseline="0" dirty="0" smtClean="0"/>
              <a:t> Not at all, Somewhat Important, Very Important, Essential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D15D2-6B59-4EFA-BAA7-84655A596DC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your plans for the Fall</a:t>
            </a:r>
            <a:r>
              <a:rPr lang="en-US" baseline="0" dirty="0" smtClean="0"/>
              <a:t> 2011? Identify your primary activity and then indicate all other activities you planned for the fall.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D15D2-6B59-4EFA-BAA7-84655A596DC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you plan to pursue any of the following graduate or professional degrees at anytime in the future? (Mark</a:t>
            </a:r>
            <a:r>
              <a:rPr lang="en-US" baseline="0" dirty="0" smtClean="0"/>
              <a:t> all that apply)</a:t>
            </a:r>
            <a:endParaRPr lang="en-US" dirty="0" smtClean="0"/>
          </a:p>
          <a:p>
            <a:r>
              <a:rPr lang="en-US" dirty="0" smtClean="0"/>
              <a:t>Based on total</a:t>
            </a:r>
            <a:r>
              <a:rPr lang="en-US" baseline="0" dirty="0" smtClean="0"/>
              <a:t> respondents as denominator.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D15D2-6B59-4EFA-BAA7-84655A596DC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Source: 2008</a:t>
            </a:r>
            <a:r>
              <a:rPr lang="en-US" baseline="0" dirty="0" smtClean="0"/>
              <a:t> Parent Satisfaction Survey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D15D2-6B59-4EFA-BAA7-84655A596DC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the Mission Statement – as our Enduring Commitment to foster academic excellence we . .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D15D2-6B59-4EFA-BAA7-84655A596DC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Indicate the extent to which each capacity was enhanced by your undergraduate experiences at Villanova University. – </a:t>
            </a:r>
            <a:r>
              <a:rPr lang="en-US" sz="900" dirty="0" smtClean="0"/>
              <a:t>4-point scale; Not at all, A little,</a:t>
            </a:r>
            <a:r>
              <a:rPr lang="en-US" sz="900" baseline="0" dirty="0" smtClean="0"/>
              <a:t> Moderately, Greatly</a:t>
            </a:r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D15D2-6B59-4EFA-BAA7-84655A596DC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Indicate the extent to which each capacity was enhanced by your undergraduate experiences at Villanova University. – </a:t>
            </a:r>
            <a:r>
              <a:rPr lang="en-US" sz="900" dirty="0" smtClean="0"/>
              <a:t>4-point scale; Not at all, A little,</a:t>
            </a:r>
            <a:r>
              <a:rPr lang="en-US" sz="900" baseline="0" dirty="0" smtClean="0"/>
              <a:t> Moderately, Greatly</a:t>
            </a:r>
            <a:endParaRPr lang="en-US" sz="9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D15D2-6B59-4EFA-BAA7-84655A596DC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Indicate the extent to which each capacity was enhanced by your undergraduate experiences at Villanova University. – </a:t>
            </a:r>
            <a:r>
              <a:rPr lang="en-US" sz="900" dirty="0" smtClean="0"/>
              <a:t>4-point scale; Not at all, A little,</a:t>
            </a:r>
            <a:r>
              <a:rPr lang="en-US" sz="900" baseline="0" dirty="0" smtClean="0"/>
              <a:t> Moderately, Greatly</a:t>
            </a:r>
            <a:endParaRPr lang="en-US" sz="9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D15D2-6B59-4EFA-BAA7-84655A596DC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Indicate the extent to which each capacity was enhanced by your undergraduate experiences at Villanova University. – </a:t>
            </a:r>
            <a:r>
              <a:rPr lang="en-US" sz="900" dirty="0" smtClean="0"/>
              <a:t>4-point scale; Not at all, A little,</a:t>
            </a:r>
            <a:r>
              <a:rPr lang="en-US" sz="900" baseline="0" dirty="0" smtClean="0"/>
              <a:t> Moderately, Greatly</a:t>
            </a:r>
            <a:endParaRPr lang="en-US" sz="9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D15D2-6B59-4EFA-BAA7-84655A596DC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Indicate the extent to which each capacity was enhanced by your undergraduate experiences at Villanova University. – </a:t>
            </a:r>
            <a:r>
              <a:rPr lang="en-US" sz="900" dirty="0" smtClean="0"/>
              <a:t>4-point scale; Not at all, A little,</a:t>
            </a:r>
            <a:r>
              <a:rPr lang="en-US" sz="900" baseline="0" dirty="0" smtClean="0"/>
              <a:t> Moderately, Greatly</a:t>
            </a:r>
            <a:endParaRPr lang="en-US" sz="9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D15D2-6B59-4EFA-BAA7-84655A596DC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what extent do you agree or disagree with each of the following statements. </a:t>
            </a:r>
          </a:p>
          <a:p>
            <a:r>
              <a:rPr lang="en-US" dirty="0" smtClean="0"/>
              <a:t>4-point</a:t>
            </a:r>
            <a:r>
              <a:rPr lang="en-US" baseline="0" dirty="0" smtClean="0"/>
              <a:t> scale. Not shown disagree somewhat &amp; disagree strongly.</a:t>
            </a:r>
            <a:endParaRPr lang="en-US" dirty="0" smtClean="0"/>
          </a:p>
          <a:p>
            <a:r>
              <a:rPr lang="en-US" dirty="0" smtClean="0"/>
              <a:t>Indicate the extent to which each of the following describes</a:t>
            </a:r>
            <a:r>
              <a:rPr lang="en-US" baseline="0" dirty="0" smtClean="0"/>
              <a:t> you. 3-point scale; not shown Not at all.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D15D2-6B59-4EFA-BAA7-84655A596DC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Strategic Plan – Realizing the Augustinian</a:t>
            </a:r>
            <a:r>
              <a:rPr lang="en-US" baseline="0" dirty="0" smtClean="0"/>
              <a:t> vision. – The outcomes of this approach of integrating the principles of </a:t>
            </a:r>
            <a:r>
              <a:rPr lang="en-US" baseline="0" dirty="0" err="1" smtClean="0"/>
              <a:t>Veritas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Unitas</a:t>
            </a:r>
            <a:r>
              <a:rPr lang="en-US" baseline="0" dirty="0" smtClean="0"/>
              <a:t>, Caritas are listed in this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D15D2-6B59-4EFA-BAA7-84655A596DC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78C3A1-8B26-4ECC-843B-7ECA81EC83B6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A480E0-9AAD-48A9-966F-16E064FEB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8C3A1-8B26-4ECC-843B-7ECA81EC83B6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480E0-9AAD-48A9-966F-16E064FEB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8C3A1-8B26-4ECC-843B-7ECA81EC83B6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480E0-9AAD-48A9-966F-16E064FEB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8C3A1-8B26-4ECC-843B-7ECA81EC83B6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480E0-9AAD-48A9-966F-16E064FEB7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8C3A1-8B26-4ECC-843B-7ECA81EC83B6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480E0-9AAD-48A9-966F-16E064FEB7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8C3A1-8B26-4ECC-843B-7ECA81EC83B6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480E0-9AAD-48A9-966F-16E064FEB7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8C3A1-8B26-4ECC-843B-7ECA81EC83B6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480E0-9AAD-48A9-966F-16E064FEB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8C3A1-8B26-4ECC-843B-7ECA81EC83B6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480E0-9AAD-48A9-966F-16E064FEB7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8C3A1-8B26-4ECC-843B-7ECA81EC83B6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480E0-9AAD-48A9-966F-16E064FEB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178C3A1-8B26-4ECC-843B-7ECA81EC83B6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A480E0-9AAD-48A9-966F-16E064FEB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78C3A1-8B26-4ECC-843B-7ECA81EC83B6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A480E0-9AAD-48A9-966F-16E064FEB7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178C3A1-8B26-4ECC-843B-7ECA81EC83B6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A480E0-9AAD-48A9-966F-16E064FEB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file:///C:\Users\knazar\Documents\IR\Surveys\Working%20Projects\UniversitySenate\University%20Senate%20Data\Senior2011Repdata2.xlsx!Sheet1!%5bSenior2011Repdata2.xlsx%5dSheet1%20Chart%206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file:///C:\Users\knazar\Documents\IR\Surveys\Working%20Projects\UniversitySenate\University%20Senate%20Data\Senior2011Repdata2.xlsx!Sheet1!%5bSenior2011Repdata2.xlsx%5dSheet1%20Chart%2013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file:///C:\Users\knazar\Documents\IR\Surveys\Working%20Projects\UniversitySenate\University%20Senate%20Data\Senior2011Repdata2.xlsx!Sheet1!%5bSenior2011Repdata2.xlsx%5dSheet1%20Chart%208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file:///C:\Users\knazar\Documents\IR\Surveys\Working%20Projects\UniversitySenate\University%20Senate%20Data\Senior2011Repdata2.xlsx!Sheet3!%5bSenior2011Repdata2.xlsx%5dSheet3%20Chart%20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file:///C:\Users\knazar\Documents\IR\Surveys\Working%20Projects\UniversitySenate\University%20Senate%20Data\Senior2011Repdata2.xlsx!Sheet1!%5bSenior2011Repdata2.xlsx%5dSheet1%20Chart%20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file:///C:\Users\knazar\Documents\IR\Surveys\Working%20Projects\UniversitySenate\University%20Senate%20Data\Senior2011Repdata2.xlsx!Sheet1!%5bSenior2011Repdata2.xlsx%5dSheet1%20Chart%20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file:///C:\Users\knazar\Documents\IR\Surveys\Working%20Projects\UniversitySenate\University%20Senate%20Data\Senior2011Repdata2.xlsx!Sheet1!%5bSenior2011Repdata2.xlsx%5dSheet1%20Chart%202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file:///C:\Users\knazar\Documents\IR\Surveys\Working%20Projects\UniversitySenate\University%20Senate%20Data\Senior2011Repdata2.xlsx!Sheet1!%5bSenior2011Repdata2.xlsx%5dSheet1%20Chart%201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file:///C:\Users\knazar\Documents\IR\Surveys\Working%20Projects\UniversitySenate\University%20Senate%20Data\Senior2011Repdata2.xlsx!Sheet1!%5bSenior2011Repdata2.xlsx%5dSheet1%20Chart%201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file:///C:\Users\knazar\Documents\IR\Surveys\Working%20Projects\UniversitySenate\University%20Senate%20Data\Senior2011Repdata2.xlsx!Sheet1!%5bSenior2011Repdata2.xlsx%5dSheet1%20Chart%20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17526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The Growth and Development </a:t>
            </a:r>
            <a:br>
              <a:rPr lang="en-US" sz="3600" dirty="0" smtClean="0"/>
            </a:br>
            <a:r>
              <a:rPr lang="en-US" sz="3600" dirty="0" smtClean="0"/>
              <a:t>of Villanova University Undergraduate Students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72400" cy="144779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b="1" dirty="0" smtClean="0"/>
              <a:t>Presentation to the University Senate</a:t>
            </a:r>
          </a:p>
          <a:p>
            <a:pPr algn="ctr"/>
            <a:endParaRPr lang="en-US" dirty="0" smtClean="0"/>
          </a:p>
          <a:p>
            <a:pPr algn="ctr"/>
            <a:r>
              <a:rPr lang="en-US" sz="2200" dirty="0" smtClean="0"/>
              <a:t>By the Office of Planning &amp; Institutional Research</a:t>
            </a:r>
          </a:p>
          <a:p>
            <a:pPr algn="ctr"/>
            <a:r>
              <a:rPr lang="en-US" sz="2200" dirty="0" smtClean="0"/>
              <a:t>March 16, 2012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524000"/>
            <a:ext cx="7924800" cy="4483291"/>
          </a:xfrm>
        </p:spPr>
        <p:txBody>
          <a:bodyPr>
            <a:normAutofit/>
          </a:bodyPr>
          <a:lstStyle/>
          <a:p>
            <a:r>
              <a:rPr lang="en-US" dirty="0" smtClean="0"/>
              <a:t>Villanova graduates will have grown intellectually through rigorous study;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they will have the values, knowledge and skills they need to achieve a lifetime of personal and professional successes;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and their intellectual growth will be grounded in a deep sense of ethics, morality and concern for the common good.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Integrating the principles of </a:t>
            </a:r>
            <a:br>
              <a:rPr lang="en-US" sz="3200" dirty="0" smtClean="0"/>
            </a:br>
            <a:r>
              <a:rPr lang="en-US" sz="3200" dirty="0" err="1" smtClean="0"/>
              <a:t>Veritas</a:t>
            </a:r>
            <a:r>
              <a:rPr lang="en-US" sz="3200" dirty="0" smtClean="0"/>
              <a:t>, </a:t>
            </a:r>
            <a:r>
              <a:rPr lang="en-US" sz="3200" dirty="0" err="1" smtClean="0"/>
              <a:t>Unitas</a:t>
            </a:r>
            <a:r>
              <a:rPr lang="en-US" sz="3200" dirty="0" smtClean="0"/>
              <a:t> and Caritas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Changes in self-assessment from </a:t>
            </a:r>
            <a:br>
              <a:rPr lang="en-US" sz="3200" dirty="0" smtClean="0"/>
            </a:br>
            <a:r>
              <a:rPr lang="en-US" sz="3200" dirty="0" smtClean="0"/>
              <a:t>First Year to Senior Year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1752604"/>
          <a:ext cx="6705599" cy="4114796"/>
        </p:xfrm>
        <a:graphic>
          <a:graphicData uri="http://schemas.openxmlformats.org/drawingml/2006/table">
            <a:tbl>
              <a:tblPr/>
              <a:tblGrid>
                <a:gridCol w="3861736"/>
                <a:gridCol w="1460362"/>
                <a:gridCol w="1383501"/>
              </a:tblGrid>
              <a:tr h="36108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Traits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Calibri"/>
                          <a:ea typeface="Calibri"/>
                          <a:cs typeface="Times New Roman"/>
                        </a:rPr>
                        <a:t>Compared</a:t>
                      </a:r>
                      <a:r>
                        <a:rPr lang="en-US" sz="1600" b="0" baseline="0" dirty="0" smtClean="0">
                          <a:latin typeface="Calibri"/>
                          <a:ea typeface="Calibri"/>
                          <a:cs typeface="Times New Roman"/>
                        </a:rPr>
                        <a:t> with average person your age</a:t>
                      </a:r>
                      <a:endParaRPr lang="en-US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Highest 10% or Above Average</a:t>
                      </a:r>
                      <a:endParaRPr lang="en-US" sz="16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0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First Year</a:t>
                      </a:r>
                      <a:endParaRPr lang="en-US" sz="16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Senior Year</a:t>
                      </a:r>
                      <a:endParaRPr lang="en-US" sz="16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Artistic Ability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22.5%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34.2%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Computer Skills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39.6%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56.9%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Creativity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48.7%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62.9%</a:t>
                      </a:r>
                      <a:endParaRPr lang="en-US" sz="200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Leadership Ability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65.2%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76.3%</a:t>
                      </a:r>
                      <a:endParaRPr lang="en-US" sz="200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Public Speaking Ability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42.1%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59.5%</a:t>
                      </a:r>
                      <a:endParaRPr lang="en-US" sz="200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Social Self-confidence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51.6%</a:t>
                      </a:r>
                      <a:endParaRPr lang="en-US" sz="200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61.1%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Self-understanding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57.8%</a:t>
                      </a:r>
                      <a:endParaRPr lang="en-US" sz="200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72.2%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Writing Ability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53.2%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68.5%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0" y="6324601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Source: HERI 2010 College Senior Survey matched with HERI 2006 Freshman Survey 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12954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Substantive Differences between First and Senior Years</a:t>
            </a:r>
          </a:p>
          <a:p>
            <a:pPr algn="ctr"/>
            <a:r>
              <a:rPr lang="en-US" sz="1100" dirty="0" smtClean="0"/>
              <a:t>Significant at .001 level and effect size .2 or higher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Changes in self-assessment from </a:t>
            </a:r>
            <a:br>
              <a:rPr lang="en-US" sz="3200" dirty="0" smtClean="0"/>
            </a:br>
            <a:r>
              <a:rPr lang="en-US" sz="3200" dirty="0" smtClean="0"/>
              <a:t>First Year to Senior Year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1676400"/>
          <a:ext cx="6705599" cy="4114800"/>
        </p:xfrm>
        <a:graphic>
          <a:graphicData uri="http://schemas.openxmlformats.org/drawingml/2006/table">
            <a:tbl>
              <a:tblPr/>
              <a:tblGrid>
                <a:gridCol w="3861736"/>
                <a:gridCol w="1460362"/>
                <a:gridCol w="1383501"/>
              </a:tblGrid>
              <a:tr h="38415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Traits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Calibri"/>
                          <a:ea typeface="Calibri"/>
                          <a:cs typeface="Times New Roman"/>
                        </a:rPr>
                        <a:t>Compared</a:t>
                      </a:r>
                      <a:r>
                        <a:rPr lang="en-US" sz="1600" b="0" baseline="0" dirty="0" smtClean="0">
                          <a:latin typeface="Calibri"/>
                          <a:ea typeface="Calibri"/>
                          <a:cs typeface="Times New Roman"/>
                        </a:rPr>
                        <a:t> with average person your age</a:t>
                      </a:r>
                      <a:endParaRPr lang="en-US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Highest 10% or Above Average</a:t>
                      </a:r>
                      <a:endParaRPr lang="en-US" sz="16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0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First Year</a:t>
                      </a:r>
                      <a:endParaRPr lang="en-US" sz="16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Senior Year</a:t>
                      </a:r>
                      <a:endParaRPr lang="en-US" sz="16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Academic Ability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Narrow"/>
                          <a:ea typeface="Calibri"/>
                          <a:cs typeface="Times New Roman"/>
                        </a:rPr>
                        <a:t>88.9%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 Narrow"/>
                          <a:ea typeface="Calibri"/>
                          <a:cs typeface="Times New Roman"/>
                        </a:rPr>
                        <a:t>85.9%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Cooperativeness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Narrow"/>
                          <a:ea typeface="Calibri"/>
                          <a:cs typeface="Times New Roman"/>
                        </a:rPr>
                        <a:t>78.9%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Narrow"/>
                          <a:ea typeface="Calibri"/>
                          <a:cs typeface="Times New Roman"/>
                        </a:rPr>
                        <a:t>83.0%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Drive to achieve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 Narrow"/>
                          <a:ea typeface="Calibri"/>
                          <a:cs typeface="Times New Roman"/>
                        </a:rPr>
                        <a:t>83.7%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Narrow"/>
                          <a:ea typeface="Calibri"/>
                          <a:cs typeface="Times New Roman"/>
                        </a:rPr>
                        <a:t>83.2%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Emotional Health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 Narrow"/>
                          <a:ea typeface="Calibri"/>
                          <a:cs typeface="Times New Roman"/>
                        </a:rPr>
                        <a:t>64.7%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Narrow"/>
                          <a:ea typeface="Calibri"/>
                          <a:cs typeface="Times New Roman"/>
                        </a:rPr>
                        <a:t>64.0%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Mathematical Ability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 Narrow"/>
                          <a:ea typeface="Calibri"/>
                          <a:cs typeface="Times New Roman"/>
                        </a:rPr>
                        <a:t>65.2%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Narrow"/>
                          <a:ea typeface="Calibri"/>
                          <a:cs typeface="Times New Roman"/>
                        </a:rPr>
                        <a:t>60.1%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Physical Health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 Narrow"/>
                          <a:ea typeface="Calibri"/>
                          <a:cs typeface="Times New Roman"/>
                        </a:rPr>
                        <a:t>68.1%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Narrow"/>
                          <a:ea typeface="Calibri"/>
                          <a:cs typeface="Times New Roman"/>
                        </a:rPr>
                        <a:t>64.5%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Intellectual Self-confidence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 Narrow"/>
                          <a:ea typeface="Calibri"/>
                          <a:cs typeface="Times New Roman"/>
                        </a:rPr>
                        <a:t>66.9%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Narrow"/>
                          <a:ea typeface="Calibri"/>
                          <a:cs typeface="Times New Roman"/>
                        </a:rPr>
                        <a:t>74.3%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6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Spirituality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 Narrow"/>
                          <a:ea typeface="Calibri"/>
                          <a:cs typeface="Times New Roman"/>
                        </a:rPr>
                        <a:t>37.4%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Narrow"/>
                          <a:ea typeface="Calibri"/>
                          <a:cs typeface="Times New Roman"/>
                        </a:rPr>
                        <a:t>44.4%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6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Understanding of Others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 Narrow"/>
                          <a:ea typeface="Calibri"/>
                          <a:cs typeface="Times New Roman"/>
                        </a:rPr>
                        <a:t>69.3%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Narrow"/>
                          <a:ea typeface="Calibri"/>
                          <a:cs typeface="Times New Roman"/>
                        </a:rPr>
                        <a:t>74.7%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0" y="6324601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Source: HERI 2010 College Senior Survey matched with HERI 2006 Freshman Survey 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1295400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No Substantive Differences between First and Senior Years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Changes in values from </a:t>
            </a:r>
            <a:br>
              <a:rPr lang="en-US" sz="3200" dirty="0" smtClean="0"/>
            </a:br>
            <a:r>
              <a:rPr lang="en-US" sz="3200" dirty="0" smtClean="0"/>
              <a:t>First Year to Senior Year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524000"/>
          <a:ext cx="8534400" cy="4419601"/>
        </p:xfrm>
        <a:graphic>
          <a:graphicData uri="http://schemas.openxmlformats.org/drawingml/2006/table">
            <a:tbl>
              <a:tblPr/>
              <a:tblGrid>
                <a:gridCol w="5851688"/>
                <a:gridCol w="1298086"/>
                <a:gridCol w="1384626"/>
              </a:tblGrid>
              <a:tr h="29335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Values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Calibri"/>
                          <a:ea typeface="Calibri"/>
                          <a:cs typeface="Times New Roman"/>
                        </a:rPr>
                        <a:t>Indicate</a:t>
                      </a:r>
                      <a:r>
                        <a:rPr lang="en-US" sz="1400" b="0" baseline="0" dirty="0" smtClean="0">
                          <a:latin typeface="Calibri"/>
                          <a:ea typeface="Calibri"/>
                          <a:cs typeface="Times New Roman"/>
                        </a:rPr>
                        <a:t> the importance to you personally of each of the following.</a:t>
                      </a:r>
                      <a:endParaRPr lang="en-US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% Essential or Very Important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3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First Year</a:t>
                      </a:r>
                      <a:endParaRPr lang="en-US" sz="14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Senior Year</a:t>
                      </a:r>
                      <a:endParaRPr lang="en-US" sz="14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Becoming accomplished in one of the performing arts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9.7%</a:t>
                      </a:r>
                      <a:endParaRPr lang="en-US" sz="2000" b="1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20.1%</a:t>
                      </a:r>
                      <a:endParaRPr lang="en-US" sz="2000" b="1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Influencing social values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41.2%</a:t>
                      </a:r>
                      <a:endParaRPr lang="en-US" sz="2000" b="1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54.2%</a:t>
                      </a:r>
                      <a:endParaRPr lang="en-US" sz="2000" b="1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Helping others who are in difficulty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68.8%</a:t>
                      </a:r>
                      <a:endParaRPr lang="en-US" sz="2000" b="1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80.4%</a:t>
                      </a:r>
                      <a:endParaRPr lang="en-US" sz="2000" b="1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Writing original works (poems, novels, etc.)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12.1%</a:t>
                      </a:r>
                      <a:endParaRPr lang="en-US" sz="2000" b="1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22.7%</a:t>
                      </a:r>
                      <a:endParaRPr lang="en-US" sz="2000" b="1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Creating artistic work (painting, sculpture, etc.)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9.8%</a:t>
                      </a:r>
                      <a:endParaRPr lang="en-US" sz="2000" b="1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19.7%</a:t>
                      </a:r>
                      <a:endParaRPr lang="en-US" sz="2000" b="1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7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Becoming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involved in programs to clean up the environment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19.5%</a:t>
                      </a:r>
                      <a:endParaRPr lang="en-US" sz="2000" b="1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37.4%</a:t>
                      </a:r>
                      <a:endParaRPr lang="en-US" sz="2000" b="1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Developing a meaningful philosophy of life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48.1%</a:t>
                      </a:r>
                      <a:endParaRPr lang="en-US" sz="2000" b="1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62.5%</a:t>
                      </a:r>
                      <a:endParaRPr lang="en-US" sz="2000" b="1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Participating in a community action program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30.8%</a:t>
                      </a:r>
                      <a:endParaRPr lang="en-US" sz="2000" b="1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44.3%</a:t>
                      </a:r>
                      <a:endParaRPr lang="en-US" sz="2000" b="1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Helping to promote racial understanding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27.9%</a:t>
                      </a:r>
                      <a:endParaRPr lang="en-US" sz="2000" b="1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41.5%</a:t>
                      </a:r>
                      <a:endParaRPr lang="en-US" sz="2000" b="1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Keeping up to date with political affairs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40.0%</a:t>
                      </a:r>
                      <a:endParaRPr lang="en-US" sz="2000" b="1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54.3%</a:t>
                      </a:r>
                      <a:endParaRPr lang="en-US" sz="2000" b="1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Becoming a community leader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40.7%</a:t>
                      </a:r>
                      <a:endParaRPr lang="en-US" sz="2000" b="1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49.9%</a:t>
                      </a:r>
                      <a:endParaRPr lang="en-US" sz="2000" b="1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Improving my understanding of other countries 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&amp; cultures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50.5%</a:t>
                      </a:r>
                      <a:endParaRPr lang="en-US" sz="2000" b="1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68.1%</a:t>
                      </a:r>
                      <a:endParaRPr lang="en-US" sz="2000" b="1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0" y="6324601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Source: HERI 2010 College Senior Survey matched with HERI 2006 Freshman Survey 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066800"/>
            <a:ext cx="6629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Substantive Differences between First and Senior Years</a:t>
            </a:r>
          </a:p>
          <a:p>
            <a:pPr algn="ctr"/>
            <a:r>
              <a:rPr lang="en-US" sz="1100" dirty="0" smtClean="0"/>
              <a:t>Significant at .001 level and effect size .2 or higher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Changes in values from </a:t>
            </a:r>
            <a:br>
              <a:rPr lang="en-US" sz="3200" dirty="0" smtClean="0"/>
            </a:br>
            <a:r>
              <a:rPr lang="en-US" sz="3200" dirty="0" smtClean="0"/>
              <a:t>First Year to Senior Year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524000"/>
          <a:ext cx="8534400" cy="3809999"/>
        </p:xfrm>
        <a:graphic>
          <a:graphicData uri="http://schemas.openxmlformats.org/drawingml/2006/table">
            <a:tbl>
              <a:tblPr/>
              <a:tblGrid>
                <a:gridCol w="5851688"/>
                <a:gridCol w="1298086"/>
                <a:gridCol w="1384626"/>
              </a:tblGrid>
              <a:tr h="35384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Values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Calibri"/>
                          <a:ea typeface="Calibri"/>
                          <a:cs typeface="Times New Roman"/>
                        </a:rPr>
                        <a:t>Indicate</a:t>
                      </a:r>
                      <a:r>
                        <a:rPr lang="en-US" sz="1400" b="0" baseline="0" dirty="0" smtClean="0">
                          <a:latin typeface="Calibri"/>
                          <a:ea typeface="Calibri"/>
                          <a:cs typeface="Times New Roman"/>
                        </a:rPr>
                        <a:t> the importance to you personally of each of the following.</a:t>
                      </a:r>
                      <a:endParaRPr lang="en-US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% Essential or Very Important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8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First Year</a:t>
                      </a:r>
                      <a:endParaRPr lang="en-US" sz="14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Senior Year</a:t>
                      </a:r>
                      <a:endParaRPr lang="en-US" sz="14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5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Becoming an authority in my field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Narrow"/>
                          <a:ea typeface="Calibri"/>
                          <a:cs typeface="Times New Roman"/>
                        </a:rPr>
                        <a:t>58.3%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 Narrow"/>
                          <a:ea typeface="Calibri"/>
                          <a:cs typeface="Times New Roman"/>
                        </a:rPr>
                        <a:t>69.0%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Obtaining recognition from my colleagues for contributions to my special field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Narrow"/>
                          <a:ea typeface="Calibri"/>
                          <a:cs typeface="Times New Roman"/>
                        </a:rPr>
                        <a:t>55.0%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 Narrow"/>
                          <a:ea typeface="Calibri"/>
                          <a:cs typeface="Times New Roman"/>
                        </a:rPr>
                        <a:t>63.7%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5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Influencing the political structure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Narrow"/>
                          <a:ea typeface="Calibri"/>
                          <a:cs typeface="Times New Roman"/>
                        </a:rPr>
                        <a:t>21.0%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 Narrow"/>
                          <a:ea typeface="Calibri"/>
                          <a:cs typeface="Times New Roman"/>
                        </a:rPr>
                        <a:t>30.0%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5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Raising a family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Narrow"/>
                          <a:ea typeface="Calibri"/>
                          <a:cs typeface="Times New Roman"/>
                        </a:rPr>
                        <a:t>83.0%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 Narrow"/>
                          <a:ea typeface="Calibri"/>
                          <a:cs typeface="Times New Roman"/>
                        </a:rPr>
                        <a:t>86.4%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5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Being very well off financially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 Narrow"/>
                          <a:ea typeface="Calibri"/>
                          <a:cs typeface="Times New Roman"/>
                        </a:rPr>
                        <a:t>75.7%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Narrow"/>
                          <a:ea typeface="Calibri"/>
                          <a:cs typeface="Times New Roman"/>
                        </a:rPr>
                        <a:t>70.7%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7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Making a theoretical contribution to science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 Narrow"/>
                          <a:ea typeface="Calibri"/>
                          <a:cs typeface="Times New Roman"/>
                        </a:rPr>
                        <a:t>20.9%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Narrow"/>
                          <a:ea typeface="Calibri"/>
                          <a:cs typeface="Times New Roman"/>
                        </a:rPr>
                        <a:t>24.9%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5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Becoming successful in a business of my own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 Narrow"/>
                          <a:ea typeface="Calibri"/>
                          <a:cs typeface="Times New Roman"/>
                        </a:rPr>
                        <a:t>39.3%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 Narrow"/>
                          <a:ea typeface="Calibri"/>
                          <a:cs typeface="Times New Roman"/>
                        </a:rPr>
                        <a:t>46.7%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0" y="6324601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Source: HERI 2010 College Senior Survey matched with HERI 2006 Freshman Survey 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143000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No Substantive Differences between First and Senior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944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“Grounded in a deep sense of ethics, morality and concern for the common good”</a:t>
            </a:r>
            <a:endParaRPr lang="en-US" sz="3200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685800" y="1066800"/>
          <a:ext cx="8231474" cy="5257800"/>
        </p:xfrm>
        <a:graphic>
          <a:graphicData uri="http://schemas.openxmlformats.org/presentationml/2006/ole">
            <p:oleObj spid="_x0000_s27650" name="Worksheet" r:id="rId4" imgW="7276910" imgH="4648010" progId="Excel.Sheet.8">
              <p:link updateAutomatic="1"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0" y="6477001"/>
            <a:ext cx="236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Source:  VU 2011 Senior Survey 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Immediate plans for </a:t>
            </a:r>
            <a:br>
              <a:rPr lang="en-US" sz="3200" dirty="0" smtClean="0"/>
            </a:br>
            <a:r>
              <a:rPr lang="en-US" sz="3200" dirty="0" smtClean="0"/>
              <a:t>personal and professional success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6477001"/>
            <a:ext cx="2438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Source:  VU 2011 Senior Survey </a:t>
            </a:r>
            <a:endParaRPr lang="en-US" sz="1000" dirty="0"/>
          </a:p>
        </p:txBody>
      </p:sp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914400" y="1219200"/>
          <a:ext cx="5829300" cy="5334000"/>
        </p:xfrm>
        <a:graphic>
          <a:graphicData uri="http://schemas.openxmlformats.org/presentationml/2006/ole">
            <p:oleObj spid="_x0000_s28679" name="Worksheet" r:id="rId4" imgW="5562735" imgH="5496059" progId="Excel.Sheet.12">
              <p:link updateAutomatic="1"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62600" y="3200400"/>
            <a:ext cx="33528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 addition respondents plan to engage in the following:</a:t>
            </a:r>
          </a:p>
          <a:p>
            <a:endParaRPr lang="en-US" sz="1400" dirty="0" smtClean="0"/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  9%  Graduate or professional education on full-time or part-time basis</a:t>
            </a:r>
          </a:p>
          <a:p>
            <a:endParaRPr lang="en-US" sz="1400" dirty="0" smtClean="0"/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13% Traveling</a:t>
            </a:r>
          </a:p>
          <a:p>
            <a:endParaRPr lang="en-US" sz="1400" dirty="0" smtClean="0"/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  4% Volunteer activity</a:t>
            </a:r>
          </a:p>
          <a:p>
            <a:pPr>
              <a:buFont typeface="Wingdings" pitchFamily="2" charset="2"/>
              <a:buChar char="Ø"/>
            </a:pPr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2971800" y="1066800"/>
          <a:ext cx="5718177" cy="5642817"/>
        </p:xfrm>
        <a:graphic>
          <a:graphicData uri="http://schemas.openxmlformats.org/presentationml/2006/ole">
            <p:oleObj spid="_x0000_s29700" name="Worksheet" r:id="rId4" imgW="3971925" imgH="4362545" progId="Excel.Sheet.8">
              <p:link updateAutomatic="1"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1524000"/>
            <a:ext cx="220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85%  </a:t>
            </a:r>
            <a:r>
              <a:rPr lang="en-US" dirty="0" smtClean="0"/>
              <a:t>plan to pursue graduate or professional degrees at some time in the future.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6477001"/>
            <a:ext cx="236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Source:  VU 2011 Senior Survey </a:t>
            </a:r>
            <a:endParaRPr lang="en-US" sz="1000" dirty="0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82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Future plans for personal and professional success: Educational Attainment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Parents’ Assessment</a:t>
            </a:r>
            <a:endParaRPr lang="en-US" sz="3200" dirty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304800" y="838200"/>
          <a:ext cx="8523288" cy="6019800"/>
        </p:xfrm>
        <a:graphic>
          <a:graphicData uri="http://schemas.openxmlformats.org/presentationml/2006/ole">
            <p:oleObj spid="_x0000_s31746" name="Worksheet" r:id="rId4" imgW="7296340" imgH="5152930" progId="Excel.Sheet.8">
              <p:link updateAutomatic="1"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10200" y="6553200"/>
            <a:ext cx="3124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Source:  VU 2008 Parent Satisfaction Survey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676400"/>
            <a:ext cx="7924800" cy="4648200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Concern ourselves with developing and nurturing the whole person, allowing students, faculty and staff to 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grow intellectually, emotionally, spiritually, culturally, socially and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physically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sz="2800" dirty="0" smtClean="0"/>
              <a:t>in an environment that supports individual differences and insists that mutual love and respect should animate every aspect of university life.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To foster academic excellence, </a:t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we as a University . . .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667000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en-US" sz="1800" dirty="0" smtClean="0"/>
              <a:t>Since 1994 the Senior Survey has been a major source to capture students’ assessments of skill and knowledge enhancement skills as a result of their Villanova experiences. The survey also captures student involvement in academics and campus life; students’ satisfaction with the Villanova experience and future employment and educational plans.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Multiple versions of the Senior Survey are used to enable participation in national surveys for comparison data as well as our own version for special informational needs.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Two versions of the Senior Survey were used for this analysis:</a:t>
            </a:r>
            <a:r>
              <a:rPr lang="en-US" sz="1400" dirty="0" smtClean="0"/>
              <a:t>	</a:t>
            </a:r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Data Sources 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81200" y="3733800"/>
          <a:ext cx="6096000" cy="2487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1600200"/>
                <a:gridCol w="1371600"/>
              </a:tblGrid>
              <a:tr h="4394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Survey Version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# </a:t>
                      </a:r>
                      <a:r>
                        <a:rPr lang="en-US" sz="1600" b="0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Respondents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Response Rate</a:t>
                      </a:r>
                    </a:p>
                  </a:txBody>
                  <a:tcPr marL="9525" marR="9525" marT="9525" marB="0" anchor="ctr"/>
                </a:tc>
              </a:tr>
              <a:tr h="2463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The Senior Survey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(VU Version)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880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Class of 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1,464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523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Class of 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1,551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94%</a:t>
                      </a:r>
                    </a:p>
                  </a:txBody>
                  <a:tcPr marL="9525" marR="9525" marT="9525" marB="0" anchor="b"/>
                </a:tc>
              </a:tr>
              <a:tr h="24574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Class of 2000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1,473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93%</a:t>
                      </a:r>
                    </a:p>
                  </a:txBody>
                  <a:tcPr marL="9525" marR="9525" marT="9525" marB="0" anchor="b"/>
                </a:tc>
              </a:tr>
              <a:tr h="238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HERI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College Senior Survey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173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Class of 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1,225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Class of 2008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1,163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74%</a:t>
                      </a:r>
                    </a:p>
                  </a:txBody>
                  <a:tcPr marL="9525" marR="9525" marT="9525" marB="0" anchor="b"/>
                </a:tc>
              </a:tr>
              <a:tr h="23870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Class of 2005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1,584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Intellectual Development</a:t>
            </a:r>
            <a:endParaRPr lang="en-US" sz="28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33400" y="914399"/>
          <a:ext cx="8189913" cy="5486401"/>
        </p:xfrm>
        <a:graphic>
          <a:graphicData uri="http://schemas.openxmlformats.org/presentationml/2006/ole">
            <p:oleObj spid="_x0000_s1026" name="Worksheet" r:id="rId4" imgW="6705600" imgH="4629042" progId="Excel.Sheet.8">
              <p:link updateAutomatic="1"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19600" y="762000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libri" pitchFamily="34" charset="0"/>
                <a:cs typeface="Calibri" pitchFamily="34" charset="0"/>
              </a:rPr>
              <a:t>% Greatly or Moderately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7000" y="6477001"/>
            <a:ext cx="1981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Source:  VU Senior Survey 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Cultural Development</a:t>
            </a:r>
            <a:endParaRPr lang="en-US" sz="28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66957" y="1066800"/>
          <a:ext cx="8019843" cy="5029200"/>
        </p:xfrm>
        <a:graphic>
          <a:graphicData uri="http://schemas.openxmlformats.org/presentationml/2006/ole">
            <p:oleObj spid="_x0000_s36866" name="Worksheet" r:id="rId4" imgW="6705410" imgH="3848195" progId="Excel.Sheet.8">
              <p:link updateAutomatic="1"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19600" y="838200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libri" pitchFamily="34" charset="0"/>
                <a:cs typeface="Calibri" pitchFamily="34" charset="0"/>
              </a:rPr>
              <a:t>% Greatly or Moderately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7000" y="6477001"/>
            <a:ext cx="1981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Source:  VU Senior Survey 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Social Development</a:t>
            </a:r>
            <a:endParaRPr lang="en-US" sz="2800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23336" y="990601"/>
          <a:ext cx="8239664" cy="5257800"/>
        </p:xfrm>
        <a:graphic>
          <a:graphicData uri="http://schemas.openxmlformats.org/presentationml/2006/ole">
            <p:oleObj spid="_x0000_s3074" name="Worksheet" r:id="rId4" imgW="6705410" imgH="4038505" progId="Excel.Sheet.8">
              <p:link updateAutomatic="1"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19600" y="838200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libri" pitchFamily="34" charset="0"/>
                <a:cs typeface="Calibri" pitchFamily="34" charset="0"/>
              </a:rPr>
              <a:t>% Greatly or Moderately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7000" y="6477001"/>
            <a:ext cx="1981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Source:  VU Senior Survey 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Emotional, Physical &amp; Spiritual Development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143000" y="990600"/>
            <a:ext cx="693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Compared to the average person your age, how would you rate yourself on the following traits?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4038600"/>
            <a:ext cx="6781800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72200" y="6477001"/>
            <a:ext cx="2590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Source:  HERI College Senior Survey </a:t>
            </a:r>
            <a:endParaRPr lang="en-US" sz="1000" dirty="0"/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1066800" y="1600200"/>
          <a:ext cx="7249886" cy="4613564"/>
        </p:xfrm>
        <a:graphic>
          <a:graphicData uri="http://schemas.openxmlformats.org/presentationml/2006/ole">
            <p:oleObj spid="_x0000_s37893" name="Worksheet" r:id="rId4" imgW="6705600" imgH="4267268" progId="Excel.Sheet.12">
              <p:link updateAutomatic="1"/>
            </p:oleObj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990600" y="4114800"/>
            <a:ext cx="6400800" cy="1981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Emotional, Physical &amp; Spiritual Development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143000" y="990600"/>
            <a:ext cx="693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Compared to the average person your age, how would you rate yourself on the following traits?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4038600"/>
            <a:ext cx="6781800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72200" y="6477001"/>
            <a:ext cx="2590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Source:  HERI College Senior Survey </a:t>
            </a:r>
            <a:endParaRPr lang="en-US" sz="1000" dirty="0"/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1066800" y="1600200"/>
          <a:ext cx="7249886" cy="4613564"/>
        </p:xfrm>
        <a:graphic>
          <a:graphicData uri="http://schemas.openxmlformats.org/presentationml/2006/ole">
            <p:oleObj spid="_x0000_s75778" name="Worksheet" r:id="rId4" imgW="6705600" imgH="4267268" progId="Excel.Sheet.12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Spiritual Development</a:t>
            </a:r>
            <a:endParaRPr lang="en-US" sz="2800" dirty="0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685800" y="1066800"/>
          <a:ext cx="8087985" cy="3733800"/>
        </p:xfrm>
        <a:graphic>
          <a:graphicData uri="http://schemas.openxmlformats.org/presentationml/2006/ole">
            <p:oleObj spid="_x0000_s5123" name="Worksheet" r:id="rId4" imgW="6705410" imgH="3095530" progId="Excel.Sheet.8">
              <p:link updateAutomatic="1"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0" y="5181600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Having an interest in spirituality 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34% to a great extent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49% to some extent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48400" y="6477001"/>
            <a:ext cx="2209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Source:  VU 2011 Senior Survey 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1455</TotalTime>
  <Words>1556</Words>
  <Application>Microsoft Office PowerPoint</Application>
  <PresentationFormat>On-screen Show (4:3)</PresentationFormat>
  <Paragraphs>265</Paragraphs>
  <Slides>18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10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Concourse</vt:lpstr>
      <vt:lpstr>C:\Users\knazar\Documents\IR\Surveys\Working Projects\UniversitySenate\University Senate Data\Senior2011Repdata2.xlsx!Sheet1![Senior2011Repdata2.xlsx]Sheet1 Chart 1</vt:lpstr>
      <vt:lpstr>C:\Users\knazar\Documents\IR\Surveys\Working Projects\UniversitySenate\University Senate Data\Senior2011Repdata2.xlsx!Sheet1![Senior2011Repdata2.xlsx]Sheet1 Chart 3</vt:lpstr>
      <vt:lpstr>C:\Users\knazar\Documents\IR\Surveys\Working Projects\UniversitySenate\University Senate Data\Senior2011Repdata2.xlsx!Sheet1![Senior2011Repdata2.xlsx]Sheet1 Chart 2</vt:lpstr>
      <vt:lpstr>C:\Users\knazar\Documents\IR\Surveys\Working Projects\UniversitySenate\University Senate Data\Senior2011Repdata2.xlsx!Sheet1![Senior2011Repdata2.xlsx]Sheet1 Chart 10</vt:lpstr>
      <vt:lpstr>C:\Users\knazar\Documents\IR\Surveys\Working Projects\UniversitySenate\University Senate Data\Senior2011Repdata2.xlsx!Sheet1![Senior2011Repdata2.xlsx]Sheet1 Chart 10</vt:lpstr>
      <vt:lpstr>C:\Users\knazar\Documents\IR\Surveys\Working Projects\UniversitySenate\University Senate Data\Senior2011Repdata2.xlsx!Sheet1![Senior2011Repdata2.xlsx]Sheet1 Chart 5</vt:lpstr>
      <vt:lpstr>C:\Users\knazar\Documents\IR\Surveys\Working Projects\UniversitySenate\University Senate Data\Senior2011Repdata2.xlsx!Sheet1![Senior2011Repdata2.xlsx]Sheet1 Chart 6</vt:lpstr>
      <vt:lpstr>C:\Users\knazar\Documents\IR\Surveys\Working Projects\UniversitySenate\University Senate Data\Senior2011Repdata2.xlsx!Sheet1![Senior2011Repdata2.xlsx]Sheet1 Chart 13</vt:lpstr>
      <vt:lpstr>C:\Users\knazar\Documents\IR\Surveys\Working Projects\UniversitySenate\University Senate Data\Senior2011Repdata2.xlsx!Sheet1![Senior2011Repdata2.xlsx]Sheet1 Chart 8</vt:lpstr>
      <vt:lpstr>C:\Users\knazar\Documents\IR\Surveys\Working Projects\UniversitySenate\University Senate Data\Senior2011Repdata2.xlsx!Sheet3![Senior2011Repdata2.xlsx]Sheet3 Chart 1</vt:lpstr>
      <vt:lpstr>The Growth and Development  of Villanova University Undergraduate Students</vt:lpstr>
      <vt:lpstr>To foster academic excellence,  we as a University . . .</vt:lpstr>
      <vt:lpstr>Data Sources </vt:lpstr>
      <vt:lpstr>Intellectual Development</vt:lpstr>
      <vt:lpstr>Cultural Development</vt:lpstr>
      <vt:lpstr>Social Development</vt:lpstr>
      <vt:lpstr>Emotional, Physical &amp; Spiritual Development</vt:lpstr>
      <vt:lpstr>Emotional, Physical &amp; Spiritual Development</vt:lpstr>
      <vt:lpstr>Spiritual Development</vt:lpstr>
      <vt:lpstr>Integrating the principles of  Veritas, Unitas and Caritas</vt:lpstr>
      <vt:lpstr>Changes in self-assessment from  First Year to Senior Year</vt:lpstr>
      <vt:lpstr>Changes in self-assessment from  First Year to Senior Year</vt:lpstr>
      <vt:lpstr>Changes in values from  First Year to Senior Year</vt:lpstr>
      <vt:lpstr>Changes in values from  First Year to Senior Year</vt:lpstr>
      <vt:lpstr>“Grounded in a deep sense of ethics, morality and concern for the common good”</vt:lpstr>
      <vt:lpstr>Immediate plans for  personal and professional success</vt:lpstr>
      <vt:lpstr>Future plans for personal and professional success: Educational Attainment</vt:lpstr>
      <vt:lpstr>Parents’ Assessment</vt:lpstr>
    </vt:vector>
  </TitlesOfParts>
  <Company>Villanova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Support</dc:creator>
  <cp:lastModifiedBy>User</cp:lastModifiedBy>
  <cp:revision>136</cp:revision>
  <dcterms:created xsi:type="dcterms:W3CDTF">2012-03-14T19:32:49Z</dcterms:created>
  <dcterms:modified xsi:type="dcterms:W3CDTF">2012-09-04T15:24:00Z</dcterms:modified>
</cp:coreProperties>
</file>